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media/image6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652" r:id="rId2"/>
    <p:sldId id="654" r:id="rId3"/>
    <p:sldId id="714" r:id="rId4"/>
    <p:sldId id="712" r:id="rId5"/>
    <p:sldId id="718" r:id="rId6"/>
    <p:sldId id="716" r:id="rId7"/>
    <p:sldId id="713" r:id="rId8"/>
    <p:sldId id="717" r:id="rId9"/>
    <p:sldId id="700" r:id="rId10"/>
  </p:sldIdLst>
  <p:sldSz cx="13442950" cy="7561263"/>
  <p:notesSz cx="6761163" cy="9942513"/>
  <p:defaultTextStyle>
    <a:defPPr>
      <a:defRPr lang="ru-RU"/>
    </a:defPPr>
    <a:lvl1pPr algn="l" defTabSz="1042758" rtl="0" eaLnBrk="0" fontAlgn="base" hangingPunct="0">
      <a:spcBef>
        <a:spcPct val="0"/>
      </a:spcBef>
      <a:spcAft>
        <a:spcPct val="0"/>
      </a:spcAft>
      <a:defRPr sz="2099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520586" indent="-63486" algn="l" defTabSz="1042758" rtl="0" eaLnBrk="0" fontAlgn="base" hangingPunct="0">
      <a:spcBef>
        <a:spcPct val="0"/>
      </a:spcBef>
      <a:spcAft>
        <a:spcPct val="0"/>
      </a:spcAft>
      <a:defRPr sz="2099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042758" indent="-128560" algn="l" defTabSz="1042758" rtl="0" eaLnBrk="0" fontAlgn="base" hangingPunct="0">
      <a:spcBef>
        <a:spcPct val="0"/>
      </a:spcBef>
      <a:spcAft>
        <a:spcPct val="0"/>
      </a:spcAft>
      <a:defRPr sz="2099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563343" indent="-192045" algn="l" defTabSz="1042758" rtl="0" eaLnBrk="0" fontAlgn="base" hangingPunct="0">
      <a:spcBef>
        <a:spcPct val="0"/>
      </a:spcBef>
      <a:spcAft>
        <a:spcPct val="0"/>
      </a:spcAft>
      <a:defRPr sz="2099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085514" indent="-257119" algn="l" defTabSz="1042758" rtl="0" eaLnBrk="0" fontAlgn="base" hangingPunct="0">
      <a:spcBef>
        <a:spcPct val="0"/>
      </a:spcBef>
      <a:spcAft>
        <a:spcPct val="0"/>
      </a:spcAft>
      <a:defRPr sz="2099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5496" algn="l" defTabSz="914198" rtl="0" eaLnBrk="1" latinLnBrk="0" hangingPunct="1">
      <a:defRPr sz="2099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2596" algn="l" defTabSz="914198" rtl="0" eaLnBrk="1" latinLnBrk="0" hangingPunct="1">
      <a:defRPr sz="2099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199694" algn="l" defTabSz="914198" rtl="0" eaLnBrk="1" latinLnBrk="0" hangingPunct="1">
      <a:defRPr sz="2099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6795" algn="l" defTabSz="914198" rtl="0" eaLnBrk="1" latinLnBrk="0" hangingPunct="1">
      <a:defRPr sz="2099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0" userDrawn="1">
          <p15:clr>
            <a:srgbClr val="A4A3A4"/>
          </p15:clr>
        </p15:guide>
        <p15:guide id="3" orient="horz" pos="34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CA"/>
    <a:srgbClr val="B2AB83"/>
    <a:srgbClr val="305A8C"/>
    <a:srgbClr val="2F598B"/>
    <a:srgbClr val="4F81BD"/>
    <a:srgbClr val="0380AC"/>
    <a:srgbClr val="014F69"/>
    <a:srgbClr val="D92017"/>
    <a:srgbClr val="CC6633"/>
    <a:srgbClr val="718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3"/>
    <p:restoredTop sz="94526" autoAdjust="0"/>
  </p:normalViewPr>
  <p:slideViewPr>
    <p:cSldViewPr snapToGrid="0">
      <p:cViewPr varScale="1">
        <p:scale>
          <a:sx n="94" d="100"/>
          <a:sy n="94" d="100"/>
        </p:scale>
        <p:origin x="1182" y="84"/>
      </p:cViewPr>
      <p:guideLst>
        <p:guide pos="220"/>
        <p:guide orient="horz" pos="342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 /><Relationship Id="rId2" Type="http://schemas.microsoft.com/office/2011/relationships/chartColorStyle" Target="colors3.xml" /><Relationship Id="rId1" Type="http://schemas.microsoft.com/office/2011/relationships/chartStyle" Target="style3.xml" 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 /><Relationship Id="rId2" Type="http://schemas.microsoft.com/office/2011/relationships/chartColorStyle" Target="colors4.xml" /><Relationship Id="rId1" Type="http://schemas.microsoft.com/office/2011/relationships/chartStyle" Target="style4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>
                <a:solidFill>
                  <a:schemeClr val="tx1"/>
                </a:solidFill>
              </a:rPr>
              <a:t>Публикационная активность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9908263327681397E-2"/>
          <c:y val="0.1828982093370656"/>
          <c:w val="0.92707216892430855"/>
          <c:h val="0.56907974520811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Web of Science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ltUpDiag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accent5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707-486C-9339-A0050C0B13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2020 (прогноз)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228</c:v>
                </c:pt>
                <c:pt idx="1">
                  <c:v>232</c:v>
                </c:pt>
                <c:pt idx="2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C9-4501-95C3-44558F5114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Scopus</c:v>
                </c:pt>
              </c:strCache>
            </c:strRef>
          </c:tx>
          <c:spPr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c:spPr>
          <c:invertIfNegative val="0"/>
          <c:dPt>
            <c:idx val="2"/>
            <c:invertIfNegative val="0"/>
            <c:bubble3D val="0"/>
            <c:spPr>
              <a:pattFill prst="ltUpDiag">
                <a:fgClr>
                  <a:srgbClr val="FFC000"/>
                </a:fgClr>
                <a:bgClr>
                  <a:schemeClr val="bg1"/>
                </a:bgClr>
              </a:pattFill>
              <a:ln>
                <a:solidFill>
                  <a:srgbClr val="FFC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707-486C-9339-A0050C0B13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2020 (прогноз)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346</c:v>
                </c:pt>
                <c:pt idx="1">
                  <c:v>391</c:v>
                </c:pt>
                <c:pt idx="2">
                  <c:v>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C9-4501-95C3-44558F511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2"/>
        <c:axId val="1585125455"/>
        <c:axId val="1"/>
      </c:barChart>
      <c:catAx>
        <c:axId val="1585125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9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tickLblSkip val="1"/>
        <c:noMultiLvlLbl val="0"/>
      </c:catAx>
      <c:valAx>
        <c:axId val="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5125455"/>
        <c:crosses val="autoZero"/>
        <c:crossBetween val="between"/>
      </c:valAx>
      <c:spPr>
        <a:noFill/>
        <a:ln w="25317">
          <a:noFill/>
        </a:ln>
      </c:spPr>
    </c:plotArea>
    <c:legend>
      <c:legendPos val="b"/>
      <c:layout>
        <c:manualLayout>
          <c:xMode val="edge"/>
          <c:yMode val="edge"/>
          <c:x val="0.16949782746092198"/>
          <c:y val="0.89167820865363379"/>
          <c:w val="0.69527942790701269"/>
          <c:h val="7.622453033656848E-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>
                <a:solidFill>
                  <a:schemeClr val="tx1"/>
                </a:solidFill>
              </a:rPr>
              <a:t>Публикации </a:t>
            </a:r>
            <a:r>
              <a:rPr lang="en-US" sz="1100" b="1" dirty="0">
                <a:solidFill>
                  <a:schemeClr val="tx1"/>
                </a:solidFill>
              </a:rPr>
              <a:t>Q1/Q2</a:t>
            </a:r>
            <a:endParaRPr lang="ru-RU" sz="11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248277279095842E-2"/>
          <c:y val="0.20870301723014939"/>
          <c:w val="0.83503445441808311"/>
          <c:h val="0.552086410789452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Q1/Q2</c:v>
                </c:pt>
              </c:strCache>
            </c:strRef>
          </c:tx>
          <c:spPr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bg2">
                  <a:lumMod val="50000"/>
                </a:schemeClr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ltUpDiag">
                <a:fgClr>
                  <a:srgbClr val="B2AB83"/>
                </a:fgClr>
                <a:bgClr>
                  <a:schemeClr val="bg1"/>
                </a:bgClr>
              </a:pattFill>
              <a:ln>
                <a:solidFill>
                  <a:schemeClr val="bg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8B1-419A-AAFD-DE1403DD74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2020 (прогноз)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88</c:v>
                </c:pt>
                <c:pt idx="1">
                  <c:v>105</c:v>
                </c:pt>
                <c:pt idx="2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88-4B28-9A52-EF144FE2F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axId val="265323935"/>
        <c:axId val="320124303"/>
      </c:barChart>
      <c:catAx>
        <c:axId val="265323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0124303"/>
        <c:crosses val="autoZero"/>
        <c:auto val="1"/>
        <c:lblAlgn val="ctr"/>
        <c:lblOffset val="100"/>
        <c:noMultiLvlLbl val="0"/>
      </c:catAx>
      <c:valAx>
        <c:axId val="320124303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653239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>
                <a:solidFill>
                  <a:schemeClr val="tx1"/>
                </a:solidFill>
              </a:rPr>
              <a:t>Лицензионные соглашения</a:t>
            </a:r>
            <a:r>
              <a:rPr lang="en-US" sz="1100" b="1" dirty="0">
                <a:solidFill>
                  <a:schemeClr val="tx1"/>
                </a:solidFill>
              </a:rPr>
              <a:t>,</a:t>
            </a:r>
            <a:r>
              <a:rPr lang="en-US" sz="1100" b="1" baseline="0" dirty="0">
                <a:solidFill>
                  <a:schemeClr val="tx1"/>
                </a:solidFill>
              </a:rPr>
              <a:t> </a:t>
            </a:r>
            <a:r>
              <a:rPr lang="ru-RU" sz="1100" b="1" baseline="0" dirty="0">
                <a:solidFill>
                  <a:schemeClr val="tx1"/>
                </a:solidFill>
              </a:rPr>
              <a:t>ед.</a:t>
            </a:r>
            <a:endParaRPr lang="ru-RU" sz="11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248277279095842E-2"/>
          <c:y val="0.23469986395694112"/>
          <c:w val="0.83503445441808311"/>
          <c:h val="0.526089521491159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Соглашения</c:v>
                </c:pt>
              </c:strCache>
            </c:strRef>
          </c:tx>
          <c:spPr>
            <a:gradFill flip="none" rotWithShape="1">
              <a:gsLst>
                <a:gs pos="0">
                  <a:srgbClr val="CC6633">
                    <a:shade val="30000"/>
                    <a:satMod val="115000"/>
                  </a:srgbClr>
                </a:gs>
                <a:gs pos="50000">
                  <a:srgbClr val="CC6633">
                    <a:shade val="67500"/>
                    <a:satMod val="115000"/>
                  </a:srgbClr>
                </a:gs>
                <a:gs pos="100000">
                  <a:srgbClr val="CC6633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5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F0-4646-B25F-4E31285CE8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axId val="265323935"/>
        <c:axId val="320124303"/>
      </c:barChart>
      <c:catAx>
        <c:axId val="265323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0124303"/>
        <c:crosses val="autoZero"/>
        <c:auto val="1"/>
        <c:lblAlgn val="ctr"/>
        <c:lblOffset val="100"/>
        <c:noMultiLvlLbl val="0"/>
      </c:catAx>
      <c:valAx>
        <c:axId val="32012430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53239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>
                <a:solidFill>
                  <a:schemeClr val="tx1"/>
                </a:solidFill>
              </a:rPr>
              <a:t>Объемы</a:t>
            </a:r>
            <a:r>
              <a:rPr lang="ru-RU" sz="1100" b="1" baseline="0" dirty="0">
                <a:solidFill>
                  <a:schemeClr val="tx1"/>
                </a:solidFill>
              </a:rPr>
              <a:t> НИОКР, млн руб.</a:t>
            </a:r>
            <a:endParaRPr lang="ru-RU" sz="11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4965745769833608"/>
          <c:y val="1.92086345080850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Научные работники</c:v>
                </c:pt>
              </c:strCache>
            </c:strRef>
          </c:tx>
          <c:spPr>
            <a:gradFill flip="none" rotWithShape="1">
              <a:gsLst>
                <a:gs pos="0">
                  <a:srgbClr val="007FCA">
                    <a:shade val="30000"/>
                    <a:satMod val="115000"/>
                  </a:srgbClr>
                </a:gs>
                <a:gs pos="50000">
                  <a:srgbClr val="007FCA">
                    <a:shade val="67500"/>
                    <a:satMod val="115000"/>
                  </a:srgbClr>
                </a:gs>
                <a:gs pos="100000">
                  <a:srgbClr val="007FCA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7FCA">
                      <a:shade val="30000"/>
                      <a:satMod val="115000"/>
                    </a:srgbClr>
                  </a:gs>
                  <a:gs pos="50000">
                    <a:srgbClr val="007FCA">
                      <a:shade val="67500"/>
                      <a:satMod val="115000"/>
                    </a:srgbClr>
                  </a:gs>
                  <a:gs pos="100000">
                    <a:srgbClr val="007FCA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71-4711-A596-CF8CE3ADD5B8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FCA">
                      <a:shade val="30000"/>
                      <a:satMod val="115000"/>
                    </a:srgbClr>
                  </a:gs>
                  <a:gs pos="50000">
                    <a:srgbClr val="007FCA">
                      <a:shade val="67500"/>
                      <a:satMod val="115000"/>
                    </a:srgbClr>
                  </a:gs>
                  <a:gs pos="100000">
                    <a:srgbClr val="007FCA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71-4711-A596-CF8CE3ADD5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332.4</c:v>
                </c:pt>
                <c:pt idx="1">
                  <c:v>364.2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71-4711-A596-CF8CE3ADD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44"/>
        <c:axId val="380801920"/>
        <c:axId val="380805528"/>
      </c:barChart>
      <c:catAx>
        <c:axId val="380801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0805528"/>
        <c:crosses val="autoZero"/>
        <c:auto val="1"/>
        <c:lblAlgn val="ctr"/>
        <c:lblOffset val="100"/>
        <c:noMultiLvlLbl val="0"/>
      </c:catAx>
      <c:valAx>
        <c:axId val="380805528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8080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>
                <a:solidFill>
                  <a:schemeClr val="tx1"/>
                </a:solidFill>
              </a:rPr>
              <a:t>Доходы от РИД</a:t>
            </a:r>
            <a:r>
              <a:rPr lang="en-US" sz="1100" b="1" dirty="0">
                <a:solidFill>
                  <a:schemeClr val="tx1"/>
                </a:solidFill>
              </a:rPr>
              <a:t>,</a:t>
            </a:r>
            <a:r>
              <a:rPr lang="en-US" sz="1100" b="1" baseline="0" dirty="0">
                <a:solidFill>
                  <a:schemeClr val="tx1"/>
                </a:solidFill>
              </a:rPr>
              <a:t> </a:t>
            </a:r>
            <a:r>
              <a:rPr lang="ru-RU" sz="1100" b="1" baseline="0" dirty="0">
                <a:solidFill>
                  <a:schemeClr val="tx1"/>
                </a:solidFill>
              </a:rPr>
              <a:t>тыс. руб.</a:t>
            </a:r>
            <a:endParaRPr lang="ru-RU" sz="11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248277279095842E-2"/>
          <c:y val="0.23469986395694112"/>
          <c:w val="0.83503445441808311"/>
          <c:h val="0.526089521491159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Соглашения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279.5</c:v>
                </c:pt>
                <c:pt idx="1">
                  <c:v>287.10000000000002</c:v>
                </c:pt>
                <c:pt idx="2">
                  <c:v>1271.5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65-49F0-8169-3947A1DE6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axId val="265323935"/>
        <c:axId val="320124303"/>
      </c:barChart>
      <c:catAx>
        <c:axId val="265323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0124303"/>
        <c:crosses val="autoZero"/>
        <c:auto val="1"/>
        <c:lblAlgn val="ctr"/>
        <c:lblOffset val="100"/>
        <c:noMultiLvlLbl val="0"/>
      </c:catAx>
      <c:valAx>
        <c:axId val="32012430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53239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A4B73DA-D75D-41B1-B8C3-A92C240FEA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5" y="3"/>
            <a:ext cx="2930573" cy="497206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l" defTabSz="104270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36E320-274E-4487-BA7D-26753BB2A8C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29015" y="3"/>
            <a:ext cx="2930573" cy="497206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r" defTabSz="104270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85D087F-1AE6-4929-AE09-8F2D3756FF1B}" type="datetimeFigureOut">
              <a:rPr lang="ru-RU"/>
              <a:pPr>
                <a:defRPr/>
              </a:pPr>
              <a:t>09.02.2021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63D41FEF-1489-4227-92F4-C3D4E0EEF3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44538"/>
            <a:ext cx="663098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9" tIns="45705" rIns="91409" bIns="45705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5BCCF70A-EA67-4E0D-96C7-DFDF0275A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5804" y="4722658"/>
            <a:ext cx="5409562" cy="4474851"/>
          </a:xfrm>
          <a:prstGeom prst="rect">
            <a:avLst/>
          </a:prstGeom>
        </p:spPr>
        <p:txBody>
          <a:bodyPr vert="horz" lIns="91409" tIns="45705" rIns="91409" bIns="45705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EAAF4A-63A1-4A47-96B0-8B6E1BD1C2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5" y="9443711"/>
            <a:ext cx="2930573" cy="497205"/>
          </a:xfrm>
          <a:prstGeom prst="rect">
            <a:avLst/>
          </a:prstGeom>
        </p:spPr>
        <p:txBody>
          <a:bodyPr vert="horz" lIns="91409" tIns="45705" rIns="91409" bIns="45705" rtlCol="0" anchor="b"/>
          <a:lstStyle>
            <a:lvl1pPr algn="l" defTabSz="104270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771D30-93DD-4434-BF5C-6D13183856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29015" y="9443711"/>
            <a:ext cx="2930573" cy="497205"/>
          </a:xfrm>
          <a:prstGeom prst="rect">
            <a:avLst/>
          </a:prstGeom>
        </p:spPr>
        <p:txBody>
          <a:bodyPr vert="horz" lIns="91409" tIns="45705" rIns="91409" bIns="45705" rtlCol="0" anchor="b"/>
          <a:lstStyle>
            <a:lvl1pPr algn="r" defTabSz="104270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E872BA-D1A0-415D-8E3F-68EC2DB13D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9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9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96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96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95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8225" y="2348902"/>
            <a:ext cx="11426507" cy="16207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6448" y="4284723"/>
            <a:ext cx="941006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1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2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7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3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4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8C7088-12F5-4FE9-9288-B7415D62E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DBAB4-C895-466B-BD1D-94CF21BE41FD}" type="datetimeFigureOut">
              <a:rPr lang="ru-RU"/>
              <a:pPr>
                <a:defRPr/>
              </a:pPr>
              <a:t>09.02.2021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F46BFC-C2A0-482D-8E6A-C6989FA1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208AEB-5BFD-4A76-8B68-0FD14159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D2F57-0C15-4067-975F-9030CAF61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09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4D1D62-9843-4895-81CC-3FB164AB6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4041B-19DD-4D3D-A39A-BA207CD1441B}" type="datetimeFigureOut">
              <a:rPr lang="ru-RU"/>
              <a:pPr>
                <a:defRPr/>
              </a:pPr>
              <a:t>09.02.2021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65D872-3EFE-496A-953C-99926AE79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FD2E7E-570F-47F4-BEC7-1715949F5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4A71B-6B0A-4F89-8C7D-B8D35275A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54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46139" y="302802"/>
            <a:ext cx="3024664" cy="64515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2148" y="302802"/>
            <a:ext cx="8849944" cy="64515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2B44C6-0D05-43E3-9F24-EB9724897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5C116-CE86-4635-B541-997191CF8F12}" type="datetimeFigureOut">
              <a:rPr lang="ru-RU"/>
              <a:pPr>
                <a:defRPr/>
              </a:pPr>
              <a:t>09.02.2021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5EA2C-18F3-41B3-87F4-CEA493B6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06C87-736D-4AAB-839B-52F0A4B0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8B749-767A-41AA-846B-D7E82421B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1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43C969-C8D7-4157-BF0C-2C0786F59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FA3AF-9716-43E2-AE9F-C3D89E65B4B4}" type="datetimeFigureOut">
              <a:rPr lang="ru-RU"/>
              <a:pPr>
                <a:defRPr/>
              </a:pPr>
              <a:t>09.02.2021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28AA50-6481-4C29-BD90-179D891F9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4958F-271D-4C95-BA0F-B95DB941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DDD07-F3A8-4E69-B922-8443AEF7CD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85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1903" y="4858813"/>
            <a:ext cx="11426507" cy="1501750"/>
          </a:xfrm>
        </p:spPr>
        <p:txBody>
          <a:bodyPr anchor="t"/>
          <a:lstStyle>
            <a:lvl1pPr algn="l">
              <a:defRPr sz="578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1903" y="3204792"/>
            <a:ext cx="11426507" cy="1654025"/>
          </a:xfrm>
        </p:spPr>
        <p:txBody>
          <a:bodyPr anchor="b"/>
          <a:lstStyle>
            <a:lvl1pPr marL="0" indent="0">
              <a:buNone/>
              <a:defRPr sz="2891">
                <a:solidFill>
                  <a:schemeClr val="tx1">
                    <a:tint val="75000"/>
                  </a:schemeClr>
                </a:solidFill>
              </a:defRPr>
            </a:lvl1pPr>
            <a:lvl2pPr marL="655597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2pPr>
            <a:lvl3pPr marL="1311194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966790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622386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327798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933579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589175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524477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C874FD-CCEC-4852-8E51-FEBA7064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3D0D9-3E7F-4645-BC30-A4A07442CC64}" type="datetimeFigureOut">
              <a:rPr lang="ru-RU"/>
              <a:pPr>
                <a:defRPr/>
              </a:pPr>
              <a:t>09.02.2021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2D3937-F7F2-47C6-B7F8-11494B88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3CB61-602C-48F9-A4D2-943DA3B1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C404C-7BFE-4677-901B-31DF7E6010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50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2153" y="1764295"/>
            <a:ext cx="5937301" cy="4990084"/>
          </a:xfrm>
        </p:spPr>
        <p:txBody>
          <a:bodyPr/>
          <a:lstStyle>
            <a:lvl1pPr>
              <a:defRPr sz="4023"/>
            </a:lvl1pPr>
            <a:lvl2pPr>
              <a:defRPr sz="3394"/>
            </a:lvl2pPr>
            <a:lvl3pPr>
              <a:defRPr sz="2891"/>
            </a:lvl3pPr>
            <a:lvl4pPr>
              <a:defRPr sz="2640"/>
            </a:lvl4pPr>
            <a:lvl5pPr>
              <a:defRPr sz="2640"/>
            </a:lvl5pPr>
            <a:lvl6pPr>
              <a:defRPr sz="2640"/>
            </a:lvl6pPr>
            <a:lvl7pPr>
              <a:defRPr sz="2640"/>
            </a:lvl7pPr>
            <a:lvl8pPr>
              <a:defRPr sz="2640"/>
            </a:lvl8pPr>
            <a:lvl9pPr>
              <a:defRPr sz="264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502" y="1764295"/>
            <a:ext cx="5937301" cy="4990084"/>
          </a:xfrm>
        </p:spPr>
        <p:txBody>
          <a:bodyPr/>
          <a:lstStyle>
            <a:lvl1pPr>
              <a:defRPr sz="4023"/>
            </a:lvl1pPr>
            <a:lvl2pPr>
              <a:defRPr sz="3394"/>
            </a:lvl2pPr>
            <a:lvl3pPr>
              <a:defRPr sz="2891"/>
            </a:lvl3pPr>
            <a:lvl4pPr>
              <a:defRPr sz="2640"/>
            </a:lvl4pPr>
            <a:lvl5pPr>
              <a:defRPr sz="2640"/>
            </a:lvl5pPr>
            <a:lvl6pPr>
              <a:defRPr sz="2640"/>
            </a:lvl6pPr>
            <a:lvl7pPr>
              <a:defRPr sz="2640"/>
            </a:lvl7pPr>
            <a:lvl8pPr>
              <a:defRPr sz="2640"/>
            </a:lvl8pPr>
            <a:lvl9pPr>
              <a:defRPr sz="264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A9DC13FB-B702-4A87-97A4-74EFFC8A9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280EB-1217-4ACD-9B46-DC330033DBD3}" type="datetimeFigureOut">
              <a:rPr lang="ru-RU"/>
              <a:pPr>
                <a:defRPr/>
              </a:pPr>
              <a:t>09.02.2021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927A525-2FE7-4625-A773-90B08FE1C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8966ADC-DDB7-4E1D-B54C-ADD7B37C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724ED-A74F-4BFC-92F5-B63C4BA228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276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2149" y="1692540"/>
            <a:ext cx="5939637" cy="705367"/>
          </a:xfrm>
        </p:spPr>
        <p:txBody>
          <a:bodyPr anchor="b"/>
          <a:lstStyle>
            <a:lvl1pPr marL="0" indent="0">
              <a:buNone/>
              <a:defRPr sz="3394" b="1"/>
            </a:lvl1pPr>
            <a:lvl2pPr marL="655597" indent="0">
              <a:buNone/>
              <a:defRPr sz="2891" b="1"/>
            </a:lvl2pPr>
            <a:lvl3pPr marL="1311194" indent="0">
              <a:buNone/>
              <a:defRPr sz="2640" b="1"/>
            </a:lvl3pPr>
            <a:lvl4pPr marL="1966790" indent="0">
              <a:buNone/>
              <a:defRPr sz="2263" b="1"/>
            </a:lvl4pPr>
            <a:lvl5pPr marL="2622386" indent="0">
              <a:buNone/>
              <a:defRPr sz="2263" b="1"/>
            </a:lvl5pPr>
            <a:lvl6pPr marL="3277982" indent="0">
              <a:buNone/>
              <a:defRPr sz="2263" b="1"/>
            </a:lvl6pPr>
            <a:lvl7pPr marL="3933579" indent="0">
              <a:buNone/>
              <a:defRPr sz="2263" b="1"/>
            </a:lvl7pPr>
            <a:lvl8pPr marL="4589175" indent="0">
              <a:buNone/>
              <a:defRPr sz="2263" b="1"/>
            </a:lvl8pPr>
            <a:lvl9pPr marL="5244772" indent="0">
              <a:buNone/>
              <a:defRPr sz="226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2149" y="2397900"/>
            <a:ext cx="5939637" cy="4356478"/>
          </a:xfrm>
        </p:spPr>
        <p:txBody>
          <a:bodyPr/>
          <a:lstStyle>
            <a:lvl1pPr>
              <a:defRPr sz="3394"/>
            </a:lvl1pPr>
            <a:lvl2pPr>
              <a:defRPr sz="2891"/>
            </a:lvl2pPr>
            <a:lvl3pPr>
              <a:defRPr sz="2640"/>
            </a:lvl3pPr>
            <a:lvl4pPr>
              <a:defRPr sz="2263"/>
            </a:lvl4pPr>
            <a:lvl5pPr>
              <a:defRPr sz="2263"/>
            </a:lvl5pPr>
            <a:lvl6pPr>
              <a:defRPr sz="2263"/>
            </a:lvl6pPr>
            <a:lvl7pPr>
              <a:defRPr sz="2263"/>
            </a:lvl7pPr>
            <a:lvl8pPr>
              <a:defRPr sz="2263"/>
            </a:lvl8pPr>
            <a:lvl9pPr>
              <a:defRPr sz="226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28836" y="1692540"/>
            <a:ext cx="5941970" cy="705367"/>
          </a:xfrm>
        </p:spPr>
        <p:txBody>
          <a:bodyPr anchor="b"/>
          <a:lstStyle>
            <a:lvl1pPr marL="0" indent="0">
              <a:buNone/>
              <a:defRPr sz="3394" b="1"/>
            </a:lvl1pPr>
            <a:lvl2pPr marL="655597" indent="0">
              <a:buNone/>
              <a:defRPr sz="2891" b="1"/>
            </a:lvl2pPr>
            <a:lvl3pPr marL="1311194" indent="0">
              <a:buNone/>
              <a:defRPr sz="2640" b="1"/>
            </a:lvl3pPr>
            <a:lvl4pPr marL="1966790" indent="0">
              <a:buNone/>
              <a:defRPr sz="2263" b="1"/>
            </a:lvl4pPr>
            <a:lvl5pPr marL="2622386" indent="0">
              <a:buNone/>
              <a:defRPr sz="2263" b="1"/>
            </a:lvl5pPr>
            <a:lvl6pPr marL="3277982" indent="0">
              <a:buNone/>
              <a:defRPr sz="2263" b="1"/>
            </a:lvl6pPr>
            <a:lvl7pPr marL="3933579" indent="0">
              <a:buNone/>
              <a:defRPr sz="2263" b="1"/>
            </a:lvl7pPr>
            <a:lvl8pPr marL="4589175" indent="0">
              <a:buNone/>
              <a:defRPr sz="2263" b="1"/>
            </a:lvl8pPr>
            <a:lvl9pPr marL="5244772" indent="0">
              <a:buNone/>
              <a:defRPr sz="226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28836" y="2397900"/>
            <a:ext cx="5941970" cy="4356478"/>
          </a:xfrm>
        </p:spPr>
        <p:txBody>
          <a:bodyPr/>
          <a:lstStyle>
            <a:lvl1pPr>
              <a:defRPr sz="3394"/>
            </a:lvl1pPr>
            <a:lvl2pPr>
              <a:defRPr sz="2891"/>
            </a:lvl2pPr>
            <a:lvl3pPr>
              <a:defRPr sz="2640"/>
            </a:lvl3pPr>
            <a:lvl4pPr>
              <a:defRPr sz="2263"/>
            </a:lvl4pPr>
            <a:lvl5pPr>
              <a:defRPr sz="2263"/>
            </a:lvl5pPr>
            <a:lvl6pPr>
              <a:defRPr sz="2263"/>
            </a:lvl6pPr>
            <a:lvl7pPr>
              <a:defRPr sz="2263"/>
            </a:lvl7pPr>
            <a:lvl8pPr>
              <a:defRPr sz="2263"/>
            </a:lvl8pPr>
            <a:lvl9pPr>
              <a:defRPr sz="226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768FA4B4-0473-49AA-A98C-D6F181E9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A109D-E568-4E91-B7BC-8840B0035B19}" type="datetimeFigureOut">
              <a:rPr lang="ru-RU"/>
              <a:pPr>
                <a:defRPr/>
              </a:pPr>
              <a:t>09.02.2021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2D7BC6A-C20C-4E30-9330-4749FEFB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B438F8C2-7F0E-4145-857D-F2BDD790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4502D-A141-4E20-954E-3319CD3E8A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85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8D094EB6-193F-4041-9A17-A7774B263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80349-3C67-41B6-B511-1D31CCCFE173}" type="datetimeFigureOut">
              <a:rPr lang="ru-RU"/>
              <a:pPr>
                <a:defRPr/>
              </a:pPr>
              <a:t>09.02.2021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8C5CD102-C7E6-4F91-933C-2C061B9E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4D2B2367-6AB5-49A7-8786-E87D4D6C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43379-FC9E-43FA-9C97-9A1E9F330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404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619819CA-3A64-4FFD-86CE-57C85335E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E279B-60BD-4215-BD57-D09A3D7D80C2}" type="datetimeFigureOut">
              <a:rPr lang="ru-RU"/>
              <a:pPr>
                <a:defRPr/>
              </a:pPr>
              <a:t>09.02.2021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254A1AC8-ED4F-43BB-B4F2-1CA309024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C8108D8-2BF1-46AB-92F5-B8F40F42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178DC-C52E-42E4-B1BC-7A121B02B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45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153" y="301059"/>
            <a:ext cx="4422638" cy="1281213"/>
          </a:xfrm>
        </p:spPr>
        <p:txBody>
          <a:bodyPr anchor="b"/>
          <a:lstStyle>
            <a:lvl1pPr algn="l">
              <a:defRPr sz="289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5823" y="301057"/>
            <a:ext cx="7514982" cy="6453327"/>
          </a:xfrm>
        </p:spPr>
        <p:txBody>
          <a:bodyPr/>
          <a:lstStyle>
            <a:lvl1pPr>
              <a:defRPr sz="4651"/>
            </a:lvl1pPr>
            <a:lvl2pPr>
              <a:defRPr sz="4023"/>
            </a:lvl2pPr>
            <a:lvl3pPr>
              <a:defRPr sz="3394"/>
            </a:lvl3pPr>
            <a:lvl4pPr>
              <a:defRPr sz="2891"/>
            </a:lvl4pPr>
            <a:lvl5pPr>
              <a:defRPr sz="2891"/>
            </a:lvl5pPr>
            <a:lvl6pPr>
              <a:defRPr sz="2891"/>
            </a:lvl6pPr>
            <a:lvl7pPr>
              <a:defRPr sz="2891"/>
            </a:lvl7pPr>
            <a:lvl8pPr>
              <a:defRPr sz="2891"/>
            </a:lvl8pPr>
            <a:lvl9pPr>
              <a:defRPr sz="289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2153" y="1582265"/>
            <a:ext cx="4422638" cy="5172114"/>
          </a:xfrm>
        </p:spPr>
        <p:txBody>
          <a:bodyPr/>
          <a:lstStyle>
            <a:lvl1pPr marL="0" indent="0">
              <a:buNone/>
              <a:defRPr sz="2011"/>
            </a:lvl1pPr>
            <a:lvl2pPr marL="655597" indent="0">
              <a:buNone/>
              <a:defRPr sz="1760"/>
            </a:lvl2pPr>
            <a:lvl3pPr marL="1311194" indent="0">
              <a:buNone/>
              <a:defRPr sz="1383"/>
            </a:lvl3pPr>
            <a:lvl4pPr marL="1966790" indent="0">
              <a:buNone/>
              <a:defRPr sz="1257"/>
            </a:lvl4pPr>
            <a:lvl5pPr marL="2622386" indent="0">
              <a:buNone/>
              <a:defRPr sz="1257"/>
            </a:lvl5pPr>
            <a:lvl6pPr marL="3277982" indent="0">
              <a:buNone/>
              <a:defRPr sz="1257"/>
            </a:lvl6pPr>
            <a:lvl7pPr marL="3933579" indent="0">
              <a:buNone/>
              <a:defRPr sz="1257"/>
            </a:lvl7pPr>
            <a:lvl8pPr marL="4589175" indent="0">
              <a:buNone/>
              <a:defRPr sz="1257"/>
            </a:lvl8pPr>
            <a:lvl9pPr marL="5244772" indent="0">
              <a:buNone/>
              <a:defRPr sz="125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AD3798E-C7F3-4859-BF1E-5FF76549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5EF5E-8439-4098-BA24-0C52CFC929CC}" type="datetimeFigureOut">
              <a:rPr lang="ru-RU"/>
              <a:pPr>
                <a:defRPr/>
              </a:pPr>
              <a:t>09.02.2021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C22BC85-1017-4DFB-848B-BE79F1109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9FEFE07-9E18-4676-8777-4610D705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8DB9-94AD-444C-A3C9-19D14D18EC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57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4912" y="5292885"/>
            <a:ext cx="8065770" cy="624856"/>
          </a:xfrm>
        </p:spPr>
        <p:txBody>
          <a:bodyPr anchor="b"/>
          <a:lstStyle>
            <a:lvl1pPr algn="l">
              <a:defRPr sz="289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34912" y="675612"/>
            <a:ext cx="8065770" cy="4536758"/>
          </a:xfrm>
        </p:spPr>
        <p:txBody>
          <a:bodyPr rtlCol="0">
            <a:normAutofit/>
          </a:bodyPr>
          <a:lstStyle>
            <a:lvl1pPr marL="0" indent="0">
              <a:buNone/>
              <a:defRPr sz="4651"/>
            </a:lvl1pPr>
            <a:lvl2pPr marL="655597" indent="0">
              <a:buNone/>
              <a:defRPr sz="4023"/>
            </a:lvl2pPr>
            <a:lvl3pPr marL="1311194" indent="0">
              <a:buNone/>
              <a:defRPr sz="3394"/>
            </a:lvl3pPr>
            <a:lvl4pPr marL="1966790" indent="0">
              <a:buNone/>
              <a:defRPr sz="2891"/>
            </a:lvl4pPr>
            <a:lvl5pPr marL="2622386" indent="0">
              <a:buNone/>
              <a:defRPr sz="2891"/>
            </a:lvl5pPr>
            <a:lvl6pPr marL="3277982" indent="0">
              <a:buNone/>
              <a:defRPr sz="2891"/>
            </a:lvl6pPr>
            <a:lvl7pPr marL="3933579" indent="0">
              <a:buNone/>
              <a:defRPr sz="2891"/>
            </a:lvl7pPr>
            <a:lvl8pPr marL="4589175" indent="0">
              <a:buNone/>
              <a:defRPr sz="2891"/>
            </a:lvl8pPr>
            <a:lvl9pPr marL="5244772" indent="0">
              <a:buNone/>
              <a:defRPr sz="2891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4912" y="5917739"/>
            <a:ext cx="8065770" cy="887398"/>
          </a:xfrm>
        </p:spPr>
        <p:txBody>
          <a:bodyPr/>
          <a:lstStyle>
            <a:lvl1pPr marL="0" indent="0">
              <a:buNone/>
              <a:defRPr sz="2011"/>
            </a:lvl1pPr>
            <a:lvl2pPr marL="655597" indent="0">
              <a:buNone/>
              <a:defRPr sz="1760"/>
            </a:lvl2pPr>
            <a:lvl3pPr marL="1311194" indent="0">
              <a:buNone/>
              <a:defRPr sz="1383"/>
            </a:lvl3pPr>
            <a:lvl4pPr marL="1966790" indent="0">
              <a:buNone/>
              <a:defRPr sz="1257"/>
            </a:lvl4pPr>
            <a:lvl5pPr marL="2622386" indent="0">
              <a:buNone/>
              <a:defRPr sz="1257"/>
            </a:lvl5pPr>
            <a:lvl6pPr marL="3277982" indent="0">
              <a:buNone/>
              <a:defRPr sz="1257"/>
            </a:lvl6pPr>
            <a:lvl7pPr marL="3933579" indent="0">
              <a:buNone/>
              <a:defRPr sz="1257"/>
            </a:lvl7pPr>
            <a:lvl8pPr marL="4589175" indent="0">
              <a:buNone/>
              <a:defRPr sz="1257"/>
            </a:lvl8pPr>
            <a:lvl9pPr marL="5244772" indent="0">
              <a:buNone/>
              <a:defRPr sz="125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CE0EBD1-6984-4A69-A691-B90418A44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F383B-9A38-47A3-8B51-FB53A822990A}" type="datetimeFigureOut">
              <a:rPr lang="ru-RU"/>
              <a:pPr>
                <a:defRPr/>
              </a:pPr>
              <a:t>09.02.2021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8E30B4B-74AC-4991-815B-0C60D5FDD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E8BF29F-FBCC-426B-90AB-C38E15EE2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C6194-AD9E-445F-8CF2-8501DDE8E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32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4C633BC8-F637-40A1-B208-75B34B66E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2554" y="303221"/>
            <a:ext cx="1209785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FDECF226-A63C-4B10-80ED-2B0C3FFCB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2554" y="1763713"/>
            <a:ext cx="12097857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F5B5EA-9788-42BF-A1DF-DBD3398D9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548" y="7008822"/>
            <a:ext cx="3137221" cy="40163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 defTabSz="1311194" eaLnBrk="1" fontAlgn="auto" hangingPunct="1">
              <a:spcBef>
                <a:spcPts val="0"/>
              </a:spcBef>
              <a:spcAft>
                <a:spcPts val="0"/>
              </a:spcAft>
              <a:defRPr sz="176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BB8DEA-E220-4C56-9258-452082AC04E4}" type="datetimeFigureOut">
              <a:rPr lang="ru-RU"/>
              <a:pPr>
                <a:defRPr/>
              </a:pPr>
              <a:t>09.02.2021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CFB7AC-789E-4E7F-9C3A-52D700386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92082" y="7008822"/>
            <a:ext cx="4258797" cy="40163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 defTabSz="1311194" eaLnBrk="1" fontAlgn="auto" hangingPunct="1">
              <a:spcBef>
                <a:spcPts val="0"/>
              </a:spcBef>
              <a:spcAft>
                <a:spcPts val="0"/>
              </a:spcAft>
              <a:defRPr sz="176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C87864-0F35-4A83-9853-15242B601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3185" y="7008822"/>
            <a:ext cx="3137221" cy="40163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 defTabSz="1311194" eaLnBrk="1" fontAlgn="auto" hangingPunct="1">
              <a:spcBef>
                <a:spcPts val="0"/>
              </a:spcBef>
              <a:spcAft>
                <a:spcPts val="0"/>
              </a:spcAft>
              <a:defRPr sz="176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F18D35-282C-40C4-ADA0-69BEBE374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11107" rtl="0" eaLnBrk="0" fontAlgn="base" hangingPunct="0">
        <a:spcBef>
          <a:spcPct val="0"/>
        </a:spcBef>
        <a:spcAft>
          <a:spcPct val="0"/>
        </a:spcAft>
        <a:defRPr sz="6286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311107" rtl="0" eaLnBrk="0" fontAlgn="base" hangingPunct="0">
        <a:spcBef>
          <a:spcPct val="0"/>
        </a:spcBef>
        <a:spcAft>
          <a:spcPct val="0"/>
        </a:spcAft>
        <a:defRPr sz="6286">
          <a:solidFill>
            <a:schemeClr val="tx1"/>
          </a:solidFill>
          <a:latin typeface="Calibri" panose="020F0502020204030204" pitchFamily="34" charset="0"/>
        </a:defRPr>
      </a:lvl2pPr>
      <a:lvl3pPr algn="ctr" defTabSz="1311107" rtl="0" eaLnBrk="0" fontAlgn="base" hangingPunct="0">
        <a:spcBef>
          <a:spcPct val="0"/>
        </a:spcBef>
        <a:spcAft>
          <a:spcPct val="0"/>
        </a:spcAft>
        <a:defRPr sz="6286">
          <a:solidFill>
            <a:schemeClr val="tx1"/>
          </a:solidFill>
          <a:latin typeface="Calibri" panose="020F0502020204030204" pitchFamily="34" charset="0"/>
        </a:defRPr>
      </a:lvl3pPr>
      <a:lvl4pPr algn="ctr" defTabSz="1311107" rtl="0" eaLnBrk="0" fontAlgn="base" hangingPunct="0">
        <a:spcBef>
          <a:spcPct val="0"/>
        </a:spcBef>
        <a:spcAft>
          <a:spcPct val="0"/>
        </a:spcAft>
        <a:defRPr sz="6286">
          <a:solidFill>
            <a:schemeClr val="tx1"/>
          </a:solidFill>
          <a:latin typeface="Calibri" panose="020F0502020204030204" pitchFamily="34" charset="0"/>
        </a:defRPr>
      </a:lvl4pPr>
      <a:lvl5pPr algn="ctr" defTabSz="1311107" rtl="0" eaLnBrk="0" fontAlgn="base" hangingPunct="0">
        <a:spcBef>
          <a:spcPct val="0"/>
        </a:spcBef>
        <a:spcAft>
          <a:spcPct val="0"/>
        </a:spcAft>
        <a:defRPr sz="6286">
          <a:solidFill>
            <a:schemeClr val="tx1"/>
          </a:solidFill>
          <a:latin typeface="Calibri" panose="020F0502020204030204" pitchFamily="34" charset="0"/>
        </a:defRPr>
      </a:lvl5pPr>
      <a:lvl6pPr marL="574732" algn="ctr" defTabSz="1311107" rtl="0" fontAlgn="base">
        <a:spcBef>
          <a:spcPct val="0"/>
        </a:spcBef>
        <a:spcAft>
          <a:spcPct val="0"/>
        </a:spcAft>
        <a:defRPr sz="6286">
          <a:solidFill>
            <a:schemeClr val="tx1"/>
          </a:solidFill>
          <a:latin typeface="Calibri" panose="020F0502020204030204" pitchFamily="34" charset="0"/>
        </a:defRPr>
      </a:lvl6pPr>
      <a:lvl7pPr marL="1149464" algn="ctr" defTabSz="1311107" rtl="0" fontAlgn="base">
        <a:spcBef>
          <a:spcPct val="0"/>
        </a:spcBef>
        <a:spcAft>
          <a:spcPct val="0"/>
        </a:spcAft>
        <a:defRPr sz="6286">
          <a:solidFill>
            <a:schemeClr val="tx1"/>
          </a:solidFill>
          <a:latin typeface="Calibri" panose="020F0502020204030204" pitchFamily="34" charset="0"/>
        </a:defRPr>
      </a:lvl7pPr>
      <a:lvl8pPr marL="1724195" algn="ctr" defTabSz="1311107" rtl="0" fontAlgn="base">
        <a:spcBef>
          <a:spcPct val="0"/>
        </a:spcBef>
        <a:spcAft>
          <a:spcPct val="0"/>
        </a:spcAft>
        <a:defRPr sz="6286">
          <a:solidFill>
            <a:schemeClr val="tx1"/>
          </a:solidFill>
          <a:latin typeface="Calibri" panose="020F0502020204030204" pitchFamily="34" charset="0"/>
        </a:defRPr>
      </a:lvl8pPr>
      <a:lvl9pPr marL="2298926" algn="ctr" defTabSz="1311107" rtl="0" fontAlgn="base">
        <a:spcBef>
          <a:spcPct val="0"/>
        </a:spcBef>
        <a:spcAft>
          <a:spcPct val="0"/>
        </a:spcAft>
        <a:defRPr sz="6286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90917" indent="-490917" algn="l" defTabSz="131110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651" kern="1200">
          <a:solidFill>
            <a:schemeClr val="tx1"/>
          </a:solidFill>
          <a:latin typeface="+mn-lt"/>
          <a:ea typeface="+mn-ea"/>
          <a:cs typeface="+mn-cs"/>
        </a:defRPr>
      </a:lvl1pPr>
      <a:lvl2pPr marL="1063654" indent="-409098" algn="l" defTabSz="131110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23" kern="1200">
          <a:solidFill>
            <a:schemeClr val="tx1"/>
          </a:solidFill>
          <a:latin typeface="+mn-lt"/>
          <a:ea typeface="+mn-ea"/>
          <a:cs typeface="+mn-cs"/>
        </a:defRPr>
      </a:lvl2pPr>
      <a:lvl3pPr marL="1638385" indent="-327278" algn="l" defTabSz="131110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94" kern="1200">
          <a:solidFill>
            <a:schemeClr val="tx1"/>
          </a:solidFill>
          <a:latin typeface="+mn-lt"/>
          <a:ea typeface="+mn-ea"/>
          <a:cs typeface="+mn-cs"/>
        </a:defRPr>
      </a:lvl3pPr>
      <a:lvl4pPr marL="2292941" indent="-327278" algn="l" defTabSz="131110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91" kern="1200">
          <a:solidFill>
            <a:schemeClr val="tx1"/>
          </a:solidFill>
          <a:latin typeface="+mn-lt"/>
          <a:ea typeface="+mn-ea"/>
          <a:cs typeface="+mn-cs"/>
        </a:defRPr>
      </a:lvl4pPr>
      <a:lvl5pPr marL="2949491" indent="-327278" algn="l" defTabSz="131110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891" kern="1200">
          <a:solidFill>
            <a:schemeClr val="tx1"/>
          </a:solidFill>
          <a:latin typeface="+mn-lt"/>
          <a:ea typeface="+mn-ea"/>
          <a:cs typeface="+mn-cs"/>
        </a:defRPr>
      </a:lvl5pPr>
      <a:lvl6pPr marL="3605781" indent="-327798" algn="l" defTabSz="1311194" rtl="0" eaLnBrk="1" latinLnBrk="0" hangingPunct="1">
        <a:spcBef>
          <a:spcPct val="20000"/>
        </a:spcBef>
        <a:buFont typeface="Arial" pitchFamily="34" charset="0"/>
        <a:buChar char="•"/>
        <a:defRPr sz="2891" kern="1200">
          <a:solidFill>
            <a:schemeClr val="tx1"/>
          </a:solidFill>
          <a:latin typeface="+mn-lt"/>
          <a:ea typeface="+mn-ea"/>
          <a:cs typeface="+mn-cs"/>
        </a:defRPr>
      </a:lvl6pPr>
      <a:lvl7pPr marL="4261378" indent="-327798" algn="l" defTabSz="1311194" rtl="0" eaLnBrk="1" latinLnBrk="0" hangingPunct="1">
        <a:spcBef>
          <a:spcPct val="20000"/>
        </a:spcBef>
        <a:buFont typeface="Arial" pitchFamily="34" charset="0"/>
        <a:buChar char="•"/>
        <a:defRPr sz="2891" kern="1200">
          <a:solidFill>
            <a:schemeClr val="tx1"/>
          </a:solidFill>
          <a:latin typeface="+mn-lt"/>
          <a:ea typeface="+mn-ea"/>
          <a:cs typeface="+mn-cs"/>
        </a:defRPr>
      </a:lvl7pPr>
      <a:lvl8pPr marL="4916973" indent="-327798" algn="l" defTabSz="1311194" rtl="0" eaLnBrk="1" latinLnBrk="0" hangingPunct="1">
        <a:spcBef>
          <a:spcPct val="20000"/>
        </a:spcBef>
        <a:buFont typeface="Arial" pitchFamily="34" charset="0"/>
        <a:buChar char="•"/>
        <a:defRPr sz="2891" kern="1200">
          <a:solidFill>
            <a:schemeClr val="tx1"/>
          </a:solidFill>
          <a:latin typeface="+mn-lt"/>
          <a:ea typeface="+mn-ea"/>
          <a:cs typeface="+mn-cs"/>
        </a:defRPr>
      </a:lvl8pPr>
      <a:lvl9pPr marL="5572570" indent="-327798" algn="l" defTabSz="1311194" rtl="0" eaLnBrk="1" latinLnBrk="0" hangingPunct="1">
        <a:spcBef>
          <a:spcPct val="20000"/>
        </a:spcBef>
        <a:buFont typeface="Arial" pitchFamily="34" charset="0"/>
        <a:buChar char="•"/>
        <a:defRPr sz="28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11194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55597" algn="l" defTabSz="1311194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11194" algn="l" defTabSz="1311194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1966790" algn="l" defTabSz="1311194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22386" algn="l" defTabSz="1311194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277982" algn="l" defTabSz="1311194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3933579" algn="l" defTabSz="1311194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589175" algn="l" defTabSz="1311194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244772" algn="l" defTabSz="1311194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 /><Relationship Id="rId3" Type="http://schemas.openxmlformats.org/officeDocument/2006/relationships/chart" Target="../charts/chart2.xml" /><Relationship Id="rId7" Type="http://schemas.openxmlformats.org/officeDocument/2006/relationships/chart" Target="../charts/chart3.xml" /><Relationship Id="rId2" Type="http://schemas.openxmlformats.org/officeDocument/2006/relationships/chart" Target="../charts/chart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10" Type="http://schemas.openxmlformats.org/officeDocument/2006/relationships/image" Target="../media/image6.jpg" /><Relationship Id="rId4" Type="http://schemas.openxmlformats.org/officeDocument/2006/relationships/image" Target="../media/image3.png" /><Relationship Id="rId9" Type="http://schemas.openxmlformats.org/officeDocument/2006/relationships/chart" Target="../charts/chart5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 /><Relationship Id="rId13" Type="http://schemas.openxmlformats.org/officeDocument/2006/relationships/image" Target="../media/image15.png" /><Relationship Id="rId18" Type="http://schemas.openxmlformats.org/officeDocument/2006/relationships/image" Target="../media/image19.png" /><Relationship Id="rId3" Type="http://schemas.openxmlformats.org/officeDocument/2006/relationships/image" Target="../media/image4.png" /><Relationship Id="rId21" Type="http://schemas.openxmlformats.org/officeDocument/2006/relationships/image" Target="../media/image22.png" /><Relationship Id="rId7" Type="http://schemas.openxmlformats.org/officeDocument/2006/relationships/image" Target="../media/image9.png" /><Relationship Id="rId12" Type="http://schemas.openxmlformats.org/officeDocument/2006/relationships/image" Target="../media/image14.png" /><Relationship Id="rId17" Type="http://schemas.openxmlformats.org/officeDocument/2006/relationships/image" Target="../media/image18.png" /><Relationship Id="rId2" Type="http://schemas.openxmlformats.org/officeDocument/2006/relationships/image" Target="../media/image3.png" /><Relationship Id="rId16" Type="http://schemas.openxmlformats.org/officeDocument/2006/relationships/image" Target="../media/image17.png" /><Relationship Id="rId20" Type="http://schemas.openxmlformats.org/officeDocument/2006/relationships/image" Target="../media/image2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.png" /><Relationship Id="rId11" Type="http://schemas.openxmlformats.org/officeDocument/2006/relationships/image" Target="../media/image13.png" /><Relationship Id="rId24" Type="http://schemas.openxmlformats.org/officeDocument/2006/relationships/image" Target="../media/image25.jpeg" /><Relationship Id="rId5" Type="http://schemas.openxmlformats.org/officeDocument/2006/relationships/image" Target="../media/image7.jpeg" /><Relationship Id="rId15" Type="http://schemas.openxmlformats.org/officeDocument/2006/relationships/image" Target="../media/image16.png" /><Relationship Id="rId23" Type="http://schemas.openxmlformats.org/officeDocument/2006/relationships/image" Target="../media/image24.png" /><Relationship Id="rId10" Type="http://schemas.openxmlformats.org/officeDocument/2006/relationships/image" Target="../media/image12.png" /><Relationship Id="rId19" Type="http://schemas.openxmlformats.org/officeDocument/2006/relationships/image" Target="../media/image20.png" /><Relationship Id="rId4" Type="http://schemas.openxmlformats.org/officeDocument/2006/relationships/image" Target="../media/image5.png" /><Relationship Id="rId9" Type="http://schemas.openxmlformats.org/officeDocument/2006/relationships/image" Target="../media/image11.jpeg" /><Relationship Id="rId14" Type="http://schemas.microsoft.com/office/2007/relationships/hdphoto" Target="../media/hdphoto1.wdp" /><Relationship Id="rId22" Type="http://schemas.openxmlformats.org/officeDocument/2006/relationships/image" Target="../media/image23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 /><Relationship Id="rId13" Type="http://schemas.openxmlformats.org/officeDocument/2006/relationships/image" Target="../media/image29.png" /><Relationship Id="rId3" Type="http://schemas.openxmlformats.org/officeDocument/2006/relationships/image" Target="../media/image4.png" /><Relationship Id="rId7" Type="http://schemas.openxmlformats.org/officeDocument/2006/relationships/image" Target="../media/image28.png" /><Relationship Id="rId12" Type="http://schemas.openxmlformats.org/officeDocument/2006/relationships/image" Target="../media/image17.png" /><Relationship Id="rId2" Type="http://schemas.openxmlformats.org/officeDocument/2006/relationships/image" Target="../media/image3.png" /><Relationship Id="rId16" Type="http://schemas.openxmlformats.org/officeDocument/2006/relationships/image" Target="../media/image3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7.jpeg" /><Relationship Id="rId11" Type="http://schemas.openxmlformats.org/officeDocument/2006/relationships/image" Target="../media/image24.png" /><Relationship Id="rId5" Type="http://schemas.openxmlformats.org/officeDocument/2006/relationships/image" Target="../media/image26.png" /><Relationship Id="rId15" Type="http://schemas.openxmlformats.org/officeDocument/2006/relationships/image" Target="../media/image31.jpeg" /><Relationship Id="rId10" Type="http://schemas.openxmlformats.org/officeDocument/2006/relationships/image" Target="../media/image25.jpeg" /><Relationship Id="rId4" Type="http://schemas.openxmlformats.org/officeDocument/2006/relationships/image" Target="../media/image5.png" /><Relationship Id="rId9" Type="http://schemas.openxmlformats.org/officeDocument/2006/relationships/image" Target="../media/image18.png" /><Relationship Id="rId14" Type="http://schemas.openxmlformats.org/officeDocument/2006/relationships/image" Target="../media/image30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 /><Relationship Id="rId13" Type="http://schemas.openxmlformats.org/officeDocument/2006/relationships/image" Target="../media/image40.jpeg" /><Relationship Id="rId3" Type="http://schemas.openxmlformats.org/officeDocument/2006/relationships/image" Target="../media/image4.png" /><Relationship Id="rId7" Type="http://schemas.openxmlformats.org/officeDocument/2006/relationships/image" Target="../media/image35.png" /><Relationship Id="rId12" Type="http://schemas.openxmlformats.org/officeDocument/2006/relationships/image" Target="../media/image21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4.png" /><Relationship Id="rId11" Type="http://schemas.openxmlformats.org/officeDocument/2006/relationships/image" Target="../media/image39.jpeg" /><Relationship Id="rId5" Type="http://schemas.openxmlformats.org/officeDocument/2006/relationships/image" Target="../media/image33.png" /><Relationship Id="rId15" Type="http://schemas.openxmlformats.org/officeDocument/2006/relationships/image" Target="../media/image41.jpeg" /><Relationship Id="rId10" Type="http://schemas.openxmlformats.org/officeDocument/2006/relationships/image" Target="../media/image38.jpeg" /><Relationship Id="rId4" Type="http://schemas.openxmlformats.org/officeDocument/2006/relationships/image" Target="../media/image5.png" /><Relationship Id="rId9" Type="http://schemas.openxmlformats.org/officeDocument/2006/relationships/image" Target="../media/image37.jpeg" /><Relationship Id="rId14" Type="http://schemas.openxmlformats.org/officeDocument/2006/relationships/image" Target="../media/image25.jpe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 /><Relationship Id="rId13" Type="http://schemas.openxmlformats.org/officeDocument/2006/relationships/image" Target="../media/image50.png" /><Relationship Id="rId18" Type="http://schemas.openxmlformats.org/officeDocument/2006/relationships/image" Target="../media/image54.jpeg" /><Relationship Id="rId3" Type="http://schemas.openxmlformats.org/officeDocument/2006/relationships/image" Target="../media/image4.png" /><Relationship Id="rId7" Type="http://schemas.openxmlformats.org/officeDocument/2006/relationships/image" Target="../media/image44.jpg" /><Relationship Id="rId12" Type="http://schemas.openxmlformats.org/officeDocument/2006/relationships/image" Target="../media/image49.jpeg" /><Relationship Id="rId17" Type="http://schemas.openxmlformats.org/officeDocument/2006/relationships/image" Target="../media/image17.png" /><Relationship Id="rId2" Type="http://schemas.openxmlformats.org/officeDocument/2006/relationships/image" Target="../media/image3.png" /><Relationship Id="rId16" Type="http://schemas.openxmlformats.org/officeDocument/2006/relationships/image" Target="../media/image53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3.emf" /><Relationship Id="rId11" Type="http://schemas.openxmlformats.org/officeDocument/2006/relationships/image" Target="../media/image48.png" /><Relationship Id="rId5" Type="http://schemas.openxmlformats.org/officeDocument/2006/relationships/image" Target="../media/image42.emf" /><Relationship Id="rId15" Type="http://schemas.openxmlformats.org/officeDocument/2006/relationships/image" Target="../media/image52.png" /><Relationship Id="rId10" Type="http://schemas.openxmlformats.org/officeDocument/2006/relationships/image" Target="../media/image47.png" /><Relationship Id="rId4" Type="http://schemas.openxmlformats.org/officeDocument/2006/relationships/image" Target="../media/image5.png" /><Relationship Id="rId9" Type="http://schemas.openxmlformats.org/officeDocument/2006/relationships/image" Target="../media/image46.png" /><Relationship Id="rId14" Type="http://schemas.openxmlformats.org/officeDocument/2006/relationships/image" Target="../media/image51.png" 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 /><Relationship Id="rId13" Type="http://schemas.openxmlformats.org/officeDocument/2006/relationships/image" Target="../media/image59.tiff" /><Relationship Id="rId3" Type="http://schemas.openxmlformats.org/officeDocument/2006/relationships/image" Target="../media/image4.png" /><Relationship Id="rId7" Type="http://schemas.openxmlformats.org/officeDocument/2006/relationships/image" Target="../media/image15.png" /><Relationship Id="rId12" Type="http://schemas.openxmlformats.org/officeDocument/2006/relationships/image" Target="../media/image58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0.png" /><Relationship Id="rId11" Type="http://schemas.openxmlformats.org/officeDocument/2006/relationships/image" Target="../media/image57.jpeg" /><Relationship Id="rId5" Type="http://schemas.openxmlformats.org/officeDocument/2006/relationships/image" Target="../media/image13.png" /><Relationship Id="rId10" Type="http://schemas.openxmlformats.org/officeDocument/2006/relationships/image" Target="../media/image56.jpeg" /><Relationship Id="rId4" Type="http://schemas.openxmlformats.org/officeDocument/2006/relationships/image" Target="../media/image5.png" /><Relationship Id="rId9" Type="http://schemas.openxmlformats.org/officeDocument/2006/relationships/image" Target="../media/image55.png" /><Relationship Id="rId14" Type="http://schemas.openxmlformats.org/officeDocument/2006/relationships/image" Target="../media/image60.tiff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 /><Relationship Id="rId13" Type="http://schemas.openxmlformats.org/officeDocument/2006/relationships/image" Target="../media/image65.png" /><Relationship Id="rId3" Type="http://schemas.openxmlformats.org/officeDocument/2006/relationships/image" Target="../media/image4.png" /><Relationship Id="rId7" Type="http://schemas.openxmlformats.org/officeDocument/2006/relationships/image" Target="../media/image63.png" /><Relationship Id="rId12" Type="http://schemas.openxmlformats.org/officeDocument/2006/relationships/image" Target="../media/image6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2.jpg" /><Relationship Id="rId11" Type="http://schemas.openxmlformats.org/officeDocument/2006/relationships/image" Target="../media/image15.png" /><Relationship Id="rId5" Type="http://schemas.openxmlformats.org/officeDocument/2006/relationships/image" Target="../media/image61.png" /><Relationship Id="rId10" Type="http://schemas.openxmlformats.org/officeDocument/2006/relationships/image" Target="../media/image13.png" /><Relationship Id="rId4" Type="http://schemas.openxmlformats.org/officeDocument/2006/relationships/image" Target="../media/image5.png" /><Relationship Id="rId9" Type="http://schemas.openxmlformats.org/officeDocument/2006/relationships/image" Target="../media/image12.png" /><Relationship Id="rId14" Type="http://schemas.openxmlformats.org/officeDocument/2006/relationships/image" Target="../media/image66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D:\Ярлыки\3D\Done\УГАТУ\Новая папка\power point\1\arrow.png">
            <a:extLst>
              <a:ext uri="{FF2B5EF4-FFF2-40B4-BE49-F238E27FC236}">
                <a16:creationId xmlns:a16="http://schemas.microsoft.com/office/drawing/2014/main" id="{5E952685-C7A7-4188-B309-6B4AD5BAC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1819" y="7422771"/>
            <a:ext cx="248477" cy="215236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ADBDBE-B68C-49D2-9013-C7A82F7A6F97}"/>
              </a:ext>
            </a:extLst>
          </p:cNvPr>
          <p:cNvSpPr txBox="1"/>
          <p:nvPr/>
        </p:nvSpPr>
        <p:spPr>
          <a:xfrm>
            <a:off x="1512632" y="3489380"/>
            <a:ext cx="10417687" cy="1323391"/>
          </a:xfrm>
          <a:prstGeom prst="rect">
            <a:avLst/>
          </a:prstGeom>
          <a:noFill/>
        </p:spPr>
        <p:txBody>
          <a:bodyPr wrap="square" lIns="100790" tIns="50395" rIns="100790" bIns="50395" rtlCol="0">
            <a:spAutoFit/>
          </a:bodyPr>
          <a:lstStyle/>
          <a:p>
            <a:pPr algn="ctr"/>
            <a:r>
              <a:rPr lang="ru-RU" sz="3969" dirty="0">
                <a:latin typeface="+mn-lt"/>
              </a:rPr>
              <a:t>УЧАСТИЕ УГАТУ В ЕВРАЗИЙСКОМ НОЦ</a:t>
            </a:r>
          </a:p>
          <a:p>
            <a:pPr algn="ctr"/>
            <a:r>
              <a:rPr lang="ru-RU" sz="3969" dirty="0">
                <a:latin typeface="+mn-lt"/>
              </a:rPr>
              <a:t>Итоги 2020 года</a:t>
            </a:r>
          </a:p>
        </p:txBody>
      </p:sp>
      <p:pic>
        <p:nvPicPr>
          <p:cNvPr id="11" name="Picture 4" descr="D:\Ярлыки\3D\Done\УГАТУ\Новая папка\power point\4\USATU.png">
            <a:extLst>
              <a:ext uri="{FF2B5EF4-FFF2-40B4-BE49-F238E27FC236}">
                <a16:creationId xmlns:a16="http://schemas.microsoft.com/office/drawing/2014/main" id="{17E7AB6A-2C10-4722-8148-09524CC2E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3947" y="6110605"/>
            <a:ext cx="7435056" cy="1450657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1870F3-04B1-4920-9F37-58987C36B3B4}"/>
              </a:ext>
            </a:extLst>
          </p:cNvPr>
          <p:cNvSpPr txBox="1"/>
          <p:nvPr/>
        </p:nvSpPr>
        <p:spPr>
          <a:xfrm>
            <a:off x="2371272" y="208813"/>
            <a:ext cx="8700407" cy="497332"/>
          </a:xfrm>
          <a:prstGeom prst="rect">
            <a:avLst/>
          </a:prstGeom>
          <a:noFill/>
        </p:spPr>
        <p:txBody>
          <a:bodyPr wrap="square" lIns="100790" tIns="50395" rIns="100790" bIns="5039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911" dirty="0">
                <a:latin typeface="+mn-lt"/>
              </a:rPr>
              <a:t>МИНИСТЕРСТВО НАУКИ И ВЫСШЕГО ОБРАЗОВАНИЯ РОССИЙСКОЙ ФЕДЕРАЦИИ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ED50551-29D0-45D3-B38B-FBBF2034A567}"/>
              </a:ext>
            </a:extLst>
          </p:cNvPr>
          <p:cNvGrpSpPr/>
          <p:nvPr/>
        </p:nvGrpSpPr>
        <p:grpSpPr>
          <a:xfrm>
            <a:off x="6251025" y="1716914"/>
            <a:ext cx="1105588" cy="954239"/>
            <a:chOff x="5466275" y="1413570"/>
            <a:chExt cx="1003019" cy="86568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26FC28-E423-43F2-AC8C-F6BFD1B71EFA}"/>
                </a:ext>
              </a:extLst>
            </p:cNvPr>
            <p:cNvSpPr txBox="1"/>
            <p:nvPr/>
          </p:nvSpPr>
          <p:spPr>
            <a:xfrm>
              <a:off x="5466275" y="1969734"/>
              <a:ext cx="1003019" cy="309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617" dirty="0">
                  <a:latin typeface="BwSurco-Bold" pitchFamily="50" charset="-52"/>
                </a:rPr>
                <a:t>У</a:t>
              </a:r>
              <a:r>
                <a:rPr lang="ru-RU" sz="1176" dirty="0">
                  <a:latin typeface="BwSurco-Bold" pitchFamily="50" charset="-52"/>
                </a:rPr>
                <a:t> </a:t>
              </a:r>
              <a:r>
                <a:rPr lang="ru-RU" sz="1617" dirty="0">
                  <a:latin typeface="BwSurco-Bold" pitchFamily="50" charset="-52"/>
                </a:rPr>
                <a:t>Г</a:t>
              </a:r>
              <a:r>
                <a:rPr lang="ru-RU" sz="588" dirty="0">
                  <a:latin typeface="BwSurco-Bold" pitchFamily="50" charset="-52"/>
                </a:rPr>
                <a:t> </a:t>
              </a:r>
              <a:r>
                <a:rPr lang="ru-RU" sz="1617" dirty="0">
                  <a:latin typeface="BwSurco-Bold" pitchFamily="50" charset="-52"/>
                </a:rPr>
                <a:t>А</a:t>
              </a:r>
              <a:r>
                <a:rPr lang="ru-RU" sz="588" dirty="0">
                  <a:latin typeface="BwSurco-Bold" pitchFamily="50" charset="-52"/>
                </a:rPr>
                <a:t> </a:t>
              </a:r>
              <a:r>
                <a:rPr lang="ru-RU" sz="1617" dirty="0">
                  <a:latin typeface="BwSurco-Bold" pitchFamily="50" charset="-52"/>
                </a:rPr>
                <a:t>Т</a:t>
              </a:r>
              <a:r>
                <a:rPr lang="ru-RU" sz="1029" dirty="0">
                  <a:latin typeface="BwSurco-Bold" pitchFamily="50" charset="-52"/>
                </a:rPr>
                <a:t> </a:t>
              </a:r>
              <a:r>
                <a:rPr lang="ru-RU" sz="1617" dirty="0">
                  <a:latin typeface="BwSurco-Bold" pitchFamily="50" charset="-52"/>
                </a:rPr>
                <a:t>У</a:t>
              </a:r>
            </a:p>
          </p:txBody>
        </p:sp>
        <p:pic>
          <p:nvPicPr>
            <p:cNvPr id="14" name="Picture 3" descr="D:\Ярлыки\3D\Done\УГАТУ\Новая папка\power point\2\logo.png">
              <a:extLst>
                <a:ext uri="{FF2B5EF4-FFF2-40B4-BE49-F238E27FC236}">
                  <a16:creationId xmlns:a16="http://schemas.microsoft.com/office/drawing/2014/main" id="{D533F74F-41B4-4790-85FB-5AE067023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6850" y="1413570"/>
              <a:ext cx="652462" cy="527050"/>
            </a:xfrm>
            <a:prstGeom prst="rect">
              <a:avLst/>
            </a:prstGeom>
            <a:noFill/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E82C7D3-19B6-4E98-9FB1-87E7A40FAB4A}"/>
              </a:ext>
            </a:extLst>
          </p:cNvPr>
          <p:cNvSpPr/>
          <p:nvPr/>
        </p:nvSpPr>
        <p:spPr>
          <a:xfrm>
            <a:off x="722711" y="843803"/>
            <a:ext cx="11997531" cy="712070"/>
          </a:xfrm>
          <a:prstGeom prst="rect">
            <a:avLst/>
          </a:prstGeom>
        </p:spPr>
        <p:txBody>
          <a:bodyPr wrap="square" lIns="100790" tIns="50395" rIns="100790" bIns="50395">
            <a:spAutoFit/>
          </a:bodyPr>
          <a:lstStyle/>
          <a:p>
            <a:pPr algn="ctr">
              <a:lnSpc>
                <a:spcPts val="1213"/>
              </a:lnSpc>
            </a:pPr>
            <a:r>
              <a:rPr lang="ru-RU" sz="2205" dirty="0">
                <a:latin typeface="+mn-lt"/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 algn="ctr">
              <a:lnSpc>
                <a:spcPct val="150000"/>
              </a:lnSpc>
            </a:pPr>
            <a:r>
              <a:rPr lang="ru-RU" sz="2205" dirty="0">
                <a:latin typeface="+mn-lt"/>
              </a:rPr>
              <a:t>«</a:t>
            </a:r>
            <a:r>
              <a:rPr lang="ru-RU" sz="2205" b="1" dirty="0">
                <a:latin typeface="+mn-lt"/>
              </a:rPr>
              <a:t>Уфимский государственный авиационный технический университет</a:t>
            </a:r>
            <a:r>
              <a:rPr lang="ru-RU" sz="2205" dirty="0">
                <a:latin typeface="+mn-lt"/>
              </a:rPr>
              <a:t>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75328B-CF3B-46B6-8A6B-47422B367A2D}"/>
              </a:ext>
            </a:extLst>
          </p:cNvPr>
          <p:cNvSpPr txBox="1"/>
          <p:nvPr/>
        </p:nvSpPr>
        <p:spPr>
          <a:xfrm>
            <a:off x="6918960" y="5323938"/>
            <a:ext cx="5669397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5" b="1" dirty="0">
                <a:latin typeface="+mn-lt"/>
              </a:rPr>
              <a:t>Первый проректор по науке:  Р.Д. Еникеев</a:t>
            </a:r>
          </a:p>
        </p:txBody>
      </p:sp>
    </p:spTree>
    <p:extLst>
      <p:ext uri="{BB962C8B-B14F-4D97-AF65-F5344CB8AC3E}">
        <p14:creationId xmlns:p14="http://schemas.microsoft.com/office/powerpoint/2010/main" val="1642337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0">
            <a:extLst>
              <a:ext uri="{FF2B5EF4-FFF2-40B4-BE49-F238E27FC236}">
                <a16:creationId xmlns:a16="http://schemas.microsoft.com/office/drawing/2014/main" id="{FB29FB24-6DDA-465C-81CA-BAB5A93463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662177"/>
              </p:ext>
            </p:extLst>
          </p:nvPr>
        </p:nvGraphicFramePr>
        <p:xfrm>
          <a:off x="408445" y="5209126"/>
          <a:ext cx="5258826" cy="2223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A6889B28-0C0C-4319-8C5C-BC8AE9AE0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9985732"/>
              </p:ext>
            </p:extLst>
          </p:nvPr>
        </p:nvGraphicFramePr>
        <p:xfrm>
          <a:off x="3186849" y="3323303"/>
          <a:ext cx="2663120" cy="2029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94124CA-12FE-4EA0-B62E-AB3BC3DB278A}"/>
              </a:ext>
            </a:extLst>
          </p:cNvPr>
          <p:cNvGrpSpPr/>
          <p:nvPr/>
        </p:nvGrpSpPr>
        <p:grpSpPr>
          <a:xfrm>
            <a:off x="337780" y="122916"/>
            <a:ext cx="1166803" cy="1191736"/>
            <a:chOff x="337780" y="122916"/>
            <a:chExt cx="1166803" cy="10514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B0389E-60F4-45EC-AE2F-79319F11A518}"/>
                </a:ext>
              </a:extLst>
            </p:cNvPr>
            <p:cNvSpPr txBox="1"/>
            <p:nvPr/>
          </p:nvSpPr>
          <p:spPr>
            <a:xfrm>
              <a:off x="337780" y="638038"/>
              <a:ext cx="1166803" cy="27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420" dirty="0">
                  <a:latin typeface="+mn-lt"/>
                </a:rPr>
                <a:t>У</a:t>
              </a:r>
              <a:r>
                <a:rPr lang="ru-RU" sz="9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Г</a:t>
              </a:r>
              <a:r>
                <a:rPr lang="ru-RU" sz="6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А</a:t>
              </a:r>
              <a:r>
                <a:rPr lang="ru-RU" sz="5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Т</a:t>
              </a:r>
              <a:r>
                <a:rPr lang="ru-RU" sz="9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У</a:t>
              </a:r>
            </a:p>
          </p:txBody>
        </p:sp>
        <p:pic>
          <p:nvPicPr>
            <p:cNvPr id="13" name="Picture 3" descr="D:\Ярлыки\3D\Done\УГАТУ\Новая папка\power point\2\logo.png">
              <a:extLst>
                <a:ext uri="{FF2B5EF4-FFF2-40B4-BE49-F238E27FC236}">
                  <a16:creationId xmlns:a16="http://schemas.microsoft.com/office/drawing/2014/main" id="{7B705469-1213-4A1E-AEC1-A545265F7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8444" y="122916"/>
              <a:ext cx="646899" cy="522557"/>
            </a:xfrm>
            <a:prstGeom prst="rect">
              <a:avLst/>
            </a:prstGeom>
            <a:no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F7A366-5322-4907-B7BE-C4DEBDEA96BF}"/>
                </a:ext>
              </a:extLst>
            </p:cNvPr>
            <p:cNvSpPr txBox="1"/>
            <p:nvPr/>
          </p:nvSpPr>
          <p:spPr>
            <a:xfrm>
              <a:off x="339165" y="848539"/>
              <a:ext cx="1165418" cy="32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latin typeface="+mn-lt"/>
                </a:rPr>
                <a:t>Уфимский государственный авиационный технический университет</a:t>
              </a:r>
            </a:p>
          </p:txBody>
        </p:sp>
      </p:grpSp>
      <p:sp>
        <p:nvSpPr>
          <p:cNvPr id="16" name="Text Box 10">
            <a:extLst>
              <a:ext uri="{FF2B5EF4-FFF2-40B4-BE49-F238E27FC236}">
                <a16:creationId xmlns:a16="http://schemas.microsoft.com/office/drawing/2014/main" id="{EB377B8D-5830-4218-B60A-E9C3EB46E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582" y="533712"/>
            <a:ext cx="6249189" cy="39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ru-RU" sz="1800" dirty="0">
                <a:solidFill>
                  <a:srgbClr val="007FCA"/>
                </a:solidFill>
                <a:latin typeface="Arial" charset="0"/>
              </a:rPr>
              <a:t>ИТОГИ НАУЧНОЙ ДЕЯТЕЛЬНОСТИ 2020 ГОДА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4D301A8-E286-4F70-BF43-76F516E8464B}"/>
              </a:ext>
            </a:extLst>
          </p:cNvPr>
          <p:cNvGrpSpPr/>
          <p:nvPr/>
        </p:nvGrpSpPr>
        <p:grpSpPr>
          <a:xfrm>
            <a:off x="1504583" y="999911"/>
            <a:ext cx="11525679" cy="111293"/>
            <a:chOff x="1504583" y="999911"/>
            <a:chExt cx="11525679" cy="111293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9D76A6F-C3A1-4BAF-90BA-D41AAD534261}"/>
                </a:ext>
              </a:extLst>
            </p:cNvPr>
            <p:cNvGrpSpPr/>
            <p:nvPr/>
          </p:nvGrpSpPr>
          <p:grpSpPr>
            <a:xfrm>
              <a:off x="1504583" y="999911"/>
              <a:ext cx="10262218" cy="110885"/>
              <a:chOff x="1504583" y="999911"/>
              <a:chExt cx="10262218" cy="110885"/>
            </a:xfrm>
          </p:grpSpPr>
          <p:pic>
            <p:nvPicPr>
              <p:cNvPr id="26" name="Picture 4" descr="D:\Ярлыки\3D\Done\УГАТУ\Новая папка\power point\2\line.png">
                <a:extLst>
                  <a:ext uri="{FF2B5EF4-FFF2-40B4-BE49-F238E27FC236}">
                    <a16:creationId xmlns:a16="http://schemas.microsoft.com/office/drawing/2014/main" id="{CBFEE296-AFD7-4C81-AA4E-E4DDE5EB3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4583" y="999912"/>
                <a:ext cx="9259888" cy="109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4" descr="D:\Ярлыки\3D\Done\УГАТУ\Новая папка\power point\2\line.png">
                <a:extLst>
                  <a:ext uri="{FF2B5EF4-FFF2-40B4-BE49-F238E27FC236}">
                    <a16:creationId xmlns:a16="http://schemas.microsoft.com/office/drawing/2014/main" id="{DE41B6F8-279E-4C97-ACDD-1A47C90189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230" b="-1"/>
              <a:stretch/>
            </p:blipFill>
            <p:spPr bwMode="auto">
              <a:xfrm>
                <a:off x="10309868" y="999911"/>
                <a:ext cx="1456933" cy="110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4" descr="D:\Ярлыки\3D\Done\УГАТУ\Новая папка\power point\2\line.png">
              <a:extLst>
                <a:ext uri="{FF2B5EF4-FFF2-40B4-BE49-F238E27FC236}">
                  <a16:creationId xmlns:a16="http://schemas.microsoft.com/office/drawing/2014/main" id="{29B9F887-ACB2-4D17-9771-31F6C0D9B3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30" b="-1"/>
            <a:stretch/>
          </p:blipFill>
          <p:spPr bwMode="auto">
            <a:xfrm>
              <a:off x="11573329" y="1000319"/>
              <a:ext cx="1456933" cy="110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2B39948D-F105-4B07-B393-34C6A1C9A0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4676556"/>
              </p:ext>
            </p:extLst>
          </p:nvPr>
        </p:nvGraphicFramePr>
        <p:xfrm>
          <a:off x="515145" y="3326326"/>
          <a:ext cx="2524286" cy="198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2" name="Chart 30">
            <a:extLst>
              <a:ext uri="{FF2B5EF4-FFF2-40B4-BE49-F238E27FC236}">
                <a16:creationId xmlns:a16="http://schemas.microsoft.com/office/drawing/2014/main" id="{62F19E17-9658-4F7E-9F1A-01C6EFE73A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635427"/>
              </p:ext>
            </p:extLst>
          </p:nvPr>
        </p:nvGraphicFramePr>
        <p:xfrm>
          <a:off x="604167" y="1330892"/>
          <a:ext cx="2196663" cy="198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1F690BD8-B749-4E6A-87EF-B20D306698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1860358"/>
              </p:ext>
            </p:extLst>
          </p:nvPr>
        </p:nvGraphicFramePr>
        <p:xfrm>
          <a:off x="3186848" y="1282702"/>
          <a:ext cx="2671123" cy="218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01ABDE1-FC3A-4648-A39F-F601DA9F35FC}"/>
              </a:ext>
            </a:extLst>
          </p:cNvPr>
          <p:cNvSpPr/>
          <p:nvPr/>
        </p:nvSpPr>
        <p:spPr>
          <a:xfrm>
            <a:off x="7441611" y="1326219"/>
            <a:ext cx="57217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Подписано лицензионное соглашение </a:t>
            </a: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 американской компанией </a:t>
            </a:r>
            <a:r>
              <a:rPr lang="en-US" sz="1600" dirty="0">
                <a:solidFill>
                  <a:srgbClr val="007FCA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Fort Wayne Metals Research Products </a:t>
            </a:r>
            <a:r>
              <a:rPr lang="ru-RU" sz="1600" dirty="0" err="1">
                <a:solidFill>
                  <a:srgbClr val="007FCA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Corp</a:t>
            </a:r>
            <a:r>
              <a:rPr lang="ru-RU" sz="1600" b="1" dirty="0">
                <a:solidFill>
                  <a:srgbClr val="007FC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на международный патент УГАТУ №WO2010047620A2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Наноструктурный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технически чистый титан для биомедицины и способ получения прутка из него». В 2020 году получены паушальные платежи - 12500$.</a:t>
            </a:r>
          </a:p>
          <a:p>
            <a:pPr>
              <a:spcAft>
                <a:spcPts val="0"/>
              </a:spcAft>
            </a:pPr>
            <a:endParaRPr lang="ru-RU" sz="1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212311B-C65E-4E68-A579-089EE24D1091}"/>
              </a:ext>
            </a:extLst>
          </p:cNvPr>
          <p:cNvSpPr/>
          <p:nvPr/>
        </p:nvSpPr>
        <p:spPr>
          <a:xfrm>
            <a:off x="7433608" y="2940095"/>
            <a:ext cx="55966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7FC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1100" dirty="0">
                <a:solidFill>
                  <a:srgbClr val="007FC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Мировой лидер в области исследований, разработок и производства металлов и </a:t>
            </a:r>
          </a:p>
          <a:p>
            <a:r>
              <a:rPr lang="ru-RU" sz="1100" dirty="0">
                <a:solidFill>
                  <a:srgbClr val="007FC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сплавов высокого качества для медицинских изделий.</a:t>
            </a:r>
            <a:endParaRPr lang="ru-RU" sz="1100" dirty="0">
              <a:solidFill>
                <a:srgbClr val="007FCA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E31F71B9-DCD7-40E5-906D-0897A5C0A2E2}"/>
              </a:ext>
            </a:extLst>
          </p:cNvPr>
          <p:cNvCxnSpPr>
            <a:cxnSpLocks/>
          </p:cNvCxnSpPr>
          <p:nvPr/>
        </p:nvCxnSpPr>
        <p:spPr>
          <a:xfrm flipV="1">
            <a:off x="5952090" y="1519847"/>
            <a:ext cx="0" cy="543600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chemeClr val="bg1">
                    <a:lumMod val="50000"/>
                  </a:schemeClr>
                </a:gs>
                <a:gs pos="7200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26F92E7-6658-407E-9C30-AAB3A375D248}"/>
              </a:ext>
            </a:extLst>
          </p:cNvPr>
          <p:cNvSpPr/>
          <p:nvPr/>
        </p:nvSpPr>
        <p:spPr>
          <a:xfrm>
            <a:off x="6159295" y="3586817"/>
            <a:ext cx="700403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Участие в крупных выставках и форумах:</a:t>
            </a:r>
          </a:p>
          <a:p>
            <a:r>
              <a:rPr lang="en-US" sz="1600" dirty="0"/>
              <a:t>–</a:t>
            </a:r>
            <a:r>
              <a:rPr lang="ru-RU" sz="1600" dirty="0"/>
              <a:t> АРМИЯ-2020, Москва</a:t>
            </a:r>
          </a:p>
          <a:p>
            <a:r>
              <a:rPr lang="en-US" sz="1600" dirty="0"/>
              <a:t>–</a:t>
            </a:r>
            <a:r>
              <a:rPr lang="ru-RU" sz="1600" dirty="0"/>
              <a:t> Московский международный форум инновационного развитии «Открытые инновации 2020», Сколково</a:t>
            </a:r>
          </a:p>
          <a:p>
            <a:endParaRPr lang="ru-RU" sz="1600" b="1" dirty="0"/>
          </a:p>
          <a:p>
            <a:pPr algn="just"/>
            <a:r>
              <a:rPr lang="ru-RU" sz="1600" b="1" dirty="0"/>
              <a:t>Проведен </a:t>
            </a:r>
            <a:r>
              <a:rPr lang="ru-RU" sz="1600" b="1" dirty="0" err="1"/>
              <a:t>хакатон</a:t>
            </a:r>
            <a:r>
              <a:rPr lang="ru-RU" sz="1600" dirty="0"/>
              <a:t>: </a:t>
            </a:r>
            <a:r>
              <a:rPr lang="en-US" sz="1600" dirty="0"/>
              <a:t>IT-</a:t>
            </a:r>
            <a:r>
              <a:rPr lang="ru-RU" sz="1600" dirty="0"/>
              <a:t>марафон для программистов-робототехников совместно с НК «Роснефть»</a:t>
            </a:r>
          </a:p>
          <a:p>
            <a:endParaRPr lang="ru-RU" sz="1600" dirty="0"/>
          </a:p>
          <a:p>
            <a:r>
              <a:rPr lang="ru-RU" sz="1600" b="1" dirty="0"/>
              <a:t>Проведены 3 </a:t>
            </a:r>
            <a:r>
              <a:rPr lang="en-US" sz="1600" b="1" dirty="0" err="1"/>
              <a:t>крупны</a:t>
            </a:r>
            <a:r>
              <a:rPr lang="ru-RU" sz="1600" b="1" dirty="0"/>
              <a:t>е</a:t>
            </a:r>
            <a:r>
              <a:rPr lang="en-US" sz="1600" b="1" dirty="0"/>
              <a:t> </a:t>
            </a:r>
            <a:r>
              <a:rPr lang="en-US" sz="1600" b="1" dirty="0" err="1"/>
              <a:t>международны</a:t>
            </a:r>
            <a:r>
              <a:rPr lang="ru-RU" sz="1600" b="1" dirty="0"/>
              <a:t>е</a:t>
            </a:r>
            <a:r>
              <a:rPr lang="en-US" sz="1600" b="1" dirty="0"/>
              <a:t> </a:t>
            </a:r>
            <a:r>
              <a:rPr lang="en-US" sz="1600" b="1" dirty="0" err="1"/>
              <a:t>конференции</a:t>
            </a:r>
            <a:r>
              <a:rPr lang="ru-RU" sz="1600" b="1" dirty="0"/>
              <a:t>: </a:t>
            </a:r>
          </a:p>
          <a:p>
            <a:r>
              <a:rPr lang="en-US" sz="1600" dirty="0"/>
              <a:t>–</a:t>
            </a:r>
            <a:r>
              <a:rPr lang="ru-RU" sz="1600" dirty="0"/>
              <a:t> </a:t>
            </a:r>
            <a:r>
              <a:rPr lang="en-US" sz="1600" dirty="0"/>
              <a:t>International Workshop on Computer Science and Information Technologies,</a:t>
            </a:r>
            <a:r>
              <a:rPr lang="ru-RU" sz="1600" dirty="0"/>
              <a:t> </a:t>
            </a:r>
          </a:p>
          <a:p>
            <a:r>
              <a:rPr lang="en-US" sz="1600" dirty="0"/>
              <a:t>– International Conference on Electrotechnical Complexes and Systems</a:t>
            </a:r>
            <a:r>
              <a:rPr lang="ru-RU" sz="1600" dirty="0"/>
              <a:t>, </a:t>
            </a:r>
          </a:p>
          <a:p>
            <a:r>
              <a:rPr lang="en-US" sz="1600" dirty="0"/>
              <a:t>–</a:t>
            </a:r>
            <a:r>
              <a:rPr lang="ru-RU" sz="1600" dirty="0"/>
              <a:t> Управление экономикой: методы, модели, технологии</a:t>
            </a:r>
          </a:p>
          <a:p>
            <a:endParaRPr lang="ru-RU" sz="1600" dirty="0"/>
          </a:p>
          <a:p>
            <a:r>
              <a:rPr lang="ru-RU" sz="1600" b="1" dirty="0"/>
              <a:t>Команда УГАТУ вышла в офлайн-финал чемпионата мира по программированию</a:t>
            </a:r>
          </a:p>
          <a:p>
            <a:endParaRPr lang="ru-RU" sz="1600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06F5D47-8896-491E-B7E3-5691EB9BEB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41" y="1352281"/>
            <a:ext cx="1424793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94124CA-12FE-4EA0-B62E-AB3BC3DB278A}"/>
              </a:ext>
            </a:extLst>
          </p:cNvPr>
          <p:cNvGrpSpPr/>
          <p:nvPr/>
        </p:nvGrpSpPr>
        <p:grpSpPr>
          <a:xfrm>
            <a:off x="337780" y="122916"/>
            <a:ext cx="1166803" cy="1191736"/>
            <a:chOff x="337780" y="122916"/>
            <a:chExt cx="1166803" cy="10514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B0389E-60F4-45EC-AE2F-79319F11A518}"/>
                </a:ext>
              </a:extLst>
            </p:cNvPr>
            <p:cNvSpPr txBox="1"/>
            <p:nvPr/>
          </p:nvSpPr>
          <p:spPr>
            <a:xfrm>
              <a:off x="337780" y="638038"/>
              <a:ext cx="1166803" cy="27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420" dirty="0">
                  <a:latin typeface="+mn-lt"/>
                </a:rPr>
                <a:t>У</a:t>
              </a:r>
              <a:r>
                <a:rPr lang="ru-RU" sz="9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Г</a:t>
              </a:r>
              <a:r>
                <a:rPr lang="ru-RU" sz="6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А</a:t>
              </a:r>
              <a:r>
                <a:rPr lang="ru-RU" sz="5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Т</a:t>
              </a:r>
              <a:r>
                <a:rPr lang="ru-RU" sz="9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У</a:t>
              </a:r>
            </a:p>
          </p:txBody>
        </p:sp>
        <p:pic>
          <p:nvPicPr>
            <p:cNvPr id="13" name="Picture 3" descr="D:\Ярлыки\3D\Done\УГАТУ\Новая папка\power point\2\logo.png">
              <a:extLst>
                <a:ext uri="{FF2B5EF4-FFF2-40B4-BE49-F238E27FC236}">
                  <a16:creationId xmlns:a16="http://schemas.microsoft.com/office/drawing/2014/main" id="{7B705469-1213-4A1E-AEC1-A545265F7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8444" y="122916"/>
              <a:ext cx="646899" cy="522557"/>
            </a:xfrm>
            <a:prstGeom prst="rect">
              <a:avLst/>
            </a:prstGeom>
            <a:no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F7A366-5322-4907-B7BE-C4DEBDEA96BF}"/>
                </a:ext>
              </a:extLst>
            </p:cNvPr>
            <p:cNvSpPr txBox="1"/>
            <p:nvPr/>
          </p:nvSpPr>
          <p:spPr>
            <a:xfrm>
              <a:off x="339165" y="848539"/>
              <a:ext cx="1165418" cy="32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latin typeface="+mn-lt"/>
                </a:rPr>
                <a:t>Уфимский государственный авиационный технический университет</a:t>
              </a:r>
            </a:p>
          </p:txBody>
        </p:sp>
      </p:grpSp>
      <p:sp>
        <p:nvSpPr>
          <p:cNvPr id="16" name="Text Box 10">
            <a:extLst>
              <a:ext uri="{FF2B5EF4-FFF2-40B4-BE49-F238E27FC236}">
                <a16:creationId xmlns:a16="http://schemas.microsoft.com/office/drawing/2014/main" id="{EB377B8D-5830-4218-B60A-E9C3EB46E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582" y="533712"/>
            <a:ext cx="8719071" cy="39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ru-RU" sz="1800" dirty="0">
                <a:solidFill>
                  <a:srgbClr val="007FCA"/>
                </a:solidFill>
                <a:latin typeface="Arial" charset="0"/>
              </a:rPr>
              <a:t>ВКЛАД УГАТУ В ЕВРАЗИЙСКИЙ НОЦ МИРОВОГО УРОВНЯ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4D301A8-E286-4F70-BF43-76F516E8464B}"/>
              </a:ext>
            </a:extLst>
          </p:cNvPr>
          <p:cNvGrpSpPr/>
          <p:nvPr/>
        </p:nvGrpSpPr>
        <p:grpSpPr>
          <a:xfrm>
            <a:off x="1504583" y="999911"/>
            <a:ext cx="11525679" cy="111293"/>
            <a:chOff x="1504583" y="999911"/>
            <a:chExt cx="11525679" cy="111293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9D76A6F-C3A1-4BAF-90BA-D41AAD534261}"/>
                </a:ext>
              </a:extLst>
            </p:cNvPr>
            <p:cNvGrpSpPr/>
            <p:nvPr/>
          </p:nvGrpSpPr>
          <p:grpSpPr>
            <a:xfrm>
              <a:off x="1504583" y="999911"/>
              <a:ext cx="10262218" cy="110885"/>
              <a:chOff x="1504583" y="999911"/>
              <a:chExt cx="10262218" cy="110885"/>
            </a:xfrm>
          </p:grpSpPr>
          <p:pic>
            <p:nvPicPr>
              <p:cNvPr id="26" name="Picture 4" descr="D:\Ярлыки\3D\Done\УГАТУ\Новая папка\power point\2\line.png">
                <a:extLst>
                  <a:ext uri="{FF2B5EF4-FFF2-40B4-BE49-F238E27FC236}">
                    <a16:creationId xmlns:a16="http://schemas.microsoft.com/office/drawing/2014/main" id="{CBFEE296-AFD7-4C81-AA4E-E4DDE5EB3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4583" y="999912"/>
                <a:ext cx="9259888" cy="109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4" descr="D:\Ярлыки\3D\Done\УГАТУ\Новая папка\power point\2\line.png">
                <a:extLst>
                  <a:ext uri="{FF2B5EF4-FFF2-40B4-BE49-F238E27FC236}">
                    <a16:creationId xmlns:a16="http://schemas.microsoft.com/office/drawing/2014/main" id="{DE41B6F8-279E-4C97-ACDD-1A47C90189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230" b="-1"/>
              <a:stretch/>
            </p:blipFill>
            <p:spPr bwMode="auto">
              <a:xfrm>
                <a:off x="10309868" y="999911"/>
                <a:ext cx="1456933" cy="110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4" descr="D:\Ярлыки\3D\Done\УГАТУ\Новая папка\power point\2\line.png">
              <a:extLst>
                <a:ext uri="{FF2B5EF4-FFF2-40B4-BE49-F238E27FC236}">
                  <a16:creationId xmlns:a16="http://schemas.microsoft.com/office/drawing/2014/main" id="{29B9F887-ACB2-4D17-9771-31F6C0D9B3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30" b="-1"/>
            <a:stretch/>
          </p:blipFill>
          <p:spPr bwMode="auto">
            <a:xfrm>
              <a:off x="11573329" y="1000319"/>
              <a:ext cx="1456933" cy="110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44E5CE-69B1-4E14-98AE-E5F4BB5AD2E6}"/>
              </a:ext>
            </a:extLst>
          </p:cNvPr>
          <p:cNvSpPr/>
          <p:nvPr/>
        </p:nvSpPr>
        <p:spPr>
          <a:xfrm>
            <a:off x="2069841" y="2188572"/>
            <a:ext cx="8984846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58" b="1" kern="0" dirty="0">
                <a:solidFill>
                  <a:srgbClr val="007FCA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Цифровые производственные технологии для авиакосмической техники</a:t>
            </a:r>
            <a:endParaRPr lang="ru-RU" sz="2058" b="1" kern="0" dirty="0">
              <a:solidFill>
                <a:srgbClr val="007FCA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C082A6-00C4-4138-B27C-3E8BDC7D41D3}"/>
              </a:ext>
            </a:extLst>
          </p:cNvPr>
          <p:cNvSpPr/>
          <p:nvPr/>
        </p:nvSpPr>
        <p:spPr>
          <a:xfrm>
            <a:off x="2085558" y="3033312"/>
            <a:ext cx="8862498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58" b="1" kern="0" dirty="0">
                <a:solidFill>
                  <a:srgbClr val="007FCA"/>
                </a:solidFill>
                <a:latin typeface="Calibri" panose="020F0502020204030204"/>
                <a:cs typeface="Arial" panose="020B0604020202020204" pitchFamily="34" charset="0"/>
              </a:rPr>
              <a:t>Электрические и тепловые машины нового поколения для авиации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A79C0CF-8053-4BB6-8D10-9CCD322C372A}"/>
              </a:ext>
            </a:extLst>
          </p:cNvPr>
          <p:cNvSpPr/>
          <p:nvPr/>
        </p:nvSpPr>
        <p:spPr>
          <a:xfrm>
            <a:off x="2074460" y="3933538"/>
            <a:ext cx="9430120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58" b="1" kern="0" dirty="0">
                <a:solidFill>
                  <a:srgbClr val="007FCA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Технологии и компоненты интегральной </a:t>
            </a:r>
            <a:r>
              <a:rPr lang="ru-RU" sz="2058" b="1" kern="0" dirty="0" err="1">
                <a:solidFill>
                  <a:srgbClr val="007FCA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радиофотоники</a:t>
            </a:r>
            <a:endParaRPr lang="ru-RU" sz="2058" b="1" kern="0" dirty="0">
              <a:solidFill>
                <a:srgbClr val="007FCA"/>
              </a:solidFill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47D7BB2-926D-4569-96D5-A1DBC5355D7A}"/>
              </a:ext>
            </a:extLst>
          </p:cNvPr>
          <p:cNvSpPr/>
          <p:nvPr/>
        </p:nvSpPr>
        <p:spPr>
          <a:xfrm>
            <a:off x="2065154" y="4678506"/>
            <a:ext cx="9584041" cy="725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58" b="1" kern="0" dirty="0">
                <a:solidFill>
                  <a:srgbClr val="007FCA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Передовые имплантируемые устройства восстановительной и регенеративной медицины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DD7D839-B518-42B3-9430-8822822C4473}"/>
              </a:ext>
            </a:extLst>
          </p:cNvPr>
          <p:cNvSpPr/>
          <p:nvPr/>
        </p:nvSpPr>
        <p:spPr>
          <a:xfrm>
            <a:off x="2067303" y="5503081"/>
            <a:ext cx="9796059" cy="725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58" b="1" kern="0" dirty="0">
                <a:solidFill>
                  <a:srgbClr val="007FCA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Геномика и цифровые системы предиктивной аналитики для персонализированной медицины</a:t>
            </a:r>
          </a:p>
        </p:txBody>
      </p:sp>
      <p:pic>
        <p:nvPicPr>
          <p:cNvPr id="20" name="Picture 58" descr="Теория лопатки: lx_photos — LiveJournal">
            <a:extLst>
              <a:ext uri="{FF2B5EF4-FFF2-40B4-BE49-F238E27FC236}">
                <a16:creationId xmlns:a16="http://schemas.microsoft.com/office/drawing/2014/main" id="{55B41C72-AE42-4607-9DFF-8B47F5E7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b="13818"/>
          <a:stretch>
            <a:fillRect/>
          </a:stretch>
        </p:blipFill>
        <p:spPr bwMode="auto">
          <a:xfrm>
            <a:off x="755329" y="2087237"/>
            <a:ext cx="1098823" cy="683674"/>
          </a:xfrm>
          <a:prstGeom prst="rect">
            <a:avLst/>
          </a:prstGeom>
          <a:noFill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DA8771D-8296-4373-8963-D7F8EFFF3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30" y="4747832"/>
            <a:ext cx="1096081" cy="58983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AC31DC4-FE0B-4F2E-B957-AAD2FE92EA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353"/>
          <a:stretch/>
        </p:blipFill>
        <p:spPr>
          <a:xfrm>
            <a:off x="755329" y="5531055"/>
            <a:ext cx="1098645" cy="665112"/>
          </a:xfrm>
          <a:prstGeom prst="rect">
            <a:avLst/>
          </a:prstGeom>
        </p:spPr>
      </p:pic>
      <p:pic>
        <p:nvPicPr>
          <p:cNvPr id="28" name="Picture 2" descr="Электролет СУ-2020 – Machinfo: промышленность, энергетика, технологии">
            <a:extLst>
              <a:ext uri="{FF2B5EF4-FFF2-40B4-BE49-F238E27FC236}">
                <a16:creationId xmlns:a16="http://schemas.microsoft.com/office/drawing/2014/main" id="{98F5B38D-7EB8-4CAC-95F5-C530492F8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329" y="2964305"/>
            <a:ext cx="1099012" cy="67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9B9641-A87E-4E48-BB39-8FF6B8DF27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4690"/>
          <a:stretch/>
        </p:blipFill>
        <p:spPr>
          <a:xfrm>
            <a:off x="755330" y="3827958"/>
            <a:ext cx="1096082" cy="72647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3EEADE0-0273-4F5A-8892-435401460D1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0562" y="6528050"/>
            <a:ext cx="630774" cy="63077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A3A0DDA-5F77-4821-9B5B-7746D36FE1E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8020" y="6504037"/>
            <a:ext cx="678802" cy="6788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20F1F0-6EEC-4EB0-87B3-F0AC41CF754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3506" y="6504037"/>
            <a:ext cx="678802" cy="67880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7EC606C-11EE-4D41-B15C-D249FEF7BDE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696" t="36177" r="30655" b="28638"/>
          <a:stretch/>
        </p:blipFill>
        <p:spPr>
          <a:xfrm>
            <a:off x="4658992" y="6555549"/>
            <a:ext cx="1095275" cy="57577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CAE3096-00E4-49D1-B496-7301A96A54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52" y="6586521"/>
            <a:ext cx="419454" cy="51383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8141B74-A318-4EA0-B4E8-A4D40212F9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98" t="33438" r="21398" b="33278"/>
          <a:stretch/>
        </p:blipFill>
        <p:spPr>
          <a:xfrm>
            <a:off x="320554" y="6593815"/>
            <a:ext cx="1363325" cy="4992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D907B21-51D6-4B79-9B1C-A4D93BECC5B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589" b="20207"/>
          <a:stretch/>
        </p:blipFill>
        <p:spPr>
          <a:xfrm>
            <a:off x="11642613" y="2044086"/>
            <a:ext cx="1553401" cy="61311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41D88E3-DD69-4329-8288-D765E1B634A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195" y="2705428"/>
            <a:ext cx="1793403" cy="9726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D85148B-4963-47AC-8BDD-D564F6853A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98" t="33438" r="21398" b="33278"/>
          <a:stretch/>
        </p:blipFill>
        <p:spPr>
          <a:xfrm>
            <a:off x="11806526" y="3876659"/>
            <a:ext cx="1376451" cy="50405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F184C02-8749-48A4-A6EE-D65AD0D756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680" y="4679624"/>
            <a:ext cx="1386437" cy="72306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704D76D-903B-4822-AE4F-8330E3F808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696" t="36177" r="30655" b="28638"/>
          <a:stretch/>
        </p:blipFill>
        <p:spPr>
          <a:xfrm>
            <a:off x="11863361" y="5482973"/>
            <a:ext cx="1448140" cy="761277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AF0FF79-EEC1-4D4C-B9D4-618A6F781BEF}"/>
              </a:ext>
            </a:extLst>
          </p:cNvPr>
          <p:cNvSpPr/>
          <p:nvPr/>
        </p:nvSpPr>
        <p:spPr>
          <a:xfrm>
            <a:off x="755333" y="1480898"/>
            <a:ext cx="12376458" cy="406691"/>
          </a:xfrm>
          <a:prstGeom prst="rect">
            <a:avLst/>
          </a:prstGeom>
          <a:solidFill>
            <a:srgbClr val="007FCA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008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58" kern="0">
              <a:solidFill>
                <a:srgbClr val="007FCA"/>
              </a:solidFill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606372-34A4-4284-B94B-68633804F092}"/>
              </a:ext>
            </a:extLst>
          </p:cNvPr>
          <p:cNvSpPr txBox="1"/>
          <p:nvPr/>
        </p:nvSpPr>
        <p:spPr>
          <a:xfrm>
            <a:off x="860863" y="1467824"/>
            <a:ext cx="9685750" cy="38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11" b="1" kern="0" dirty="0">
                <a:solidFill>
                  <a:prstClr val="white"/>
                </a:solidFill>
                <a:latin typeface="Calibri" panose="020F0502020204030204"/>
              </a:rPr>
              <a:t>ТЕХНОЛОГИЧЕСКИЕ ПРОЕКТЫ НОЦ С УЧАСТИЕМ УГАТУ  </a:t>
            </a:r>
            <a:r>
              <a:rPr lang="en-US" sz="1911" b="1" kern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ru-RU" sz="1911" b="1" kern="0" dirty="0">
                <a:solidFill>
                  <a:prstClr val="white"/>
                </a:solidFill>
                <a:latin typeface="Calibri" panose="020F0502020204030204"/>
              </a:rPr>
              <a:t>                                                              </a:t>
            </a:r>
            <a:r>
              <a:rPr lang="en-US" sz="1911" b="1" kern="0" dirty="0">
                <a:solidFill>
                  <a:prstClr val="white"/>
                </a:solidFill>
                <a:latin typeface="Calibri" panose="020F0502020204030204"/>
              </a:rPr>
              <a:t>|</a:t>
            </a:r>
            <a:endParaRPr lang="ru-RU" sz="1911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B97862-AB6E-419D-9A13-128CD16A40F8}"/>
              </a:ext>
            </a:extLst>
          </p:cNvPr>
          <p:cNvSpPr txBox="1"/>
          <p:nvPr/>
        </p:nvSpPr>
        <p:spPr>
          <a:xfrm>
            <a:off x="10546613" y="1467824"/>
            <a:ext cx="2430474" cy="386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11" b="1" kern="0" dirty="0">
                <a:solidFill>
                  <a:prstClr val="white"/>
                </a:solidFill>
                <a:latin typeface="Calibri" panose="020F0502020204030204"/>
              </a:rPr>
              <a:t>ОСНОВНОЙ ПАРТНЕР</a:t>
            </a:r>
          </a:p>
        </p:txBody>
      </p:sp>
      <p:pic>
        <p:nvPicPr>
          <p:cNvPr id="53" name="Picture 2" descr="Официальный сайт УГАТУ">
            <a:extLst>
              <a:ext uri="{FF2B5EF4-FFF2-40B4-BE49-F238E27FC236}">
                <a16:creationId xmlns:a16="http://schemas.microsoft.com/office/drawing/2014/main" id="{07A1C5C1-2376-45BE-9EF6-F731A2290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35135" r="13980" b="22590"/>
          <a:stretch/>
        </p:blipFill>
        <p:spPr bwMode="auto">
          <a:xfrm>
            <a:off x="7931827" y="6658013"/>
            <a:ext cx="1008042" cy="3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A0E9A72-6E17-401E-BBC8-D3CBA5D0BC8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876" y="6572479"/>
            <a:ext cx="1245782" cy="54191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05099D5-4454-4C55-9A37-8A8A9852CA6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53" y="6636896"/>
            <a:ext cx="1409642" cy="413081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3EE4F93C-937A-4677-93FD-3F8ED93305A4}"/>
              </a:ext>
            </a:extLst>
          </p:cNvPr>
          <p:cNvGrpSpPr/>
          <p:nvPr/>
        </p:nvGrpSpPr>
        <p:grpSpPr>
          <a:xfrm>
            <a:off x="12222022" y="6528733"/>
            <a:ext cx="1220575" cy="701767"/>
            <a:chOff x="8388312" y="4443600"/>
            <a:chExt cx="1072131" cy="616420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5C73674-2563-43B5-8C27-0D127AF49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704"/>
            <a:stretch/>
          </p:blipFill>
          <p:spPr>
            <a:xfrm>
              <a:off x="8747781" y="4443600"/>
              <a:ext cx="439656" cy="467223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F040078-A93A-4EA3-A8CE-0DAFB76A318D}"/>
                </a:ext>
              </a:extLst>
            </p:cNvPr>
            <p:cNvSpPr txBox="1"/>
            <p:nvPr/>
          </p:nvSpPr>
          <p:spPr>
            <a:xfrm>
              <a:off x="8388312" y="4839801"/>
              <a:ext cx="1072131" cy="22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4452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29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/>
                </a:rPr>
                <a:t>INDEC / ECM</a:t>
              </a:r>
              <a:endParaRPr lang="ru-RU" sz="1029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endParaRPr>
            </a:p>
          </p:txBody>
        </p:sp>
      </p:grpSp>
      <p:pic>
        <p:nvPicPr>
          <p:cNvPr id="59" name="Picture 2" descr="https://simg.sputnik.ru/?key=cdb11f4ac5b807b2df64fcba1db311c3adcddbf8">
            <a:extLst>
              <a:ext uri="{FF2B5EF4-FFF2-40B4-BE49-F238E27FC236}">
                <a16:creationId xmlns:a16="http://schemas.microsoft.com/office/drawing/2014/main" id="{E6A5423C-A3E3-4EAB-B270-7CBC256EB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5" r="12891" b="17622"/>
          <a:stretch>
            <a:fillRect/>
          </a:stretch>
        </p:blipFill>
        <p:spPr bwMode="auto">
          <a:xfrm>
            <a:off x="6667090" y="6621089"/>
            <a:ext cx="1018054" cy="44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967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94124CA-12FE-4EA0-B62E-AB3BC3DB278A}"/>
              </a:ext>
            </a:extLst>
          </p:cNvPr>
          <p:cNvGrpSpPr/>
          <p:nvPr/>
        </p:nvGrpSpPr>
        <p:grpSpPr>
          <a:xfrm>
            <a:off x="337780" y="122916"/>
            <a:ext cx="1166803" cy="1191736"/>
            <a:chOff x="337780" y="122916"/>
            <a:chExt cx="1166803" cy="10514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B0389E-60F4-45EC-AE2F-79319F11A518}"/>
                </a:ext>
              </a:extLst>
            </p:cNvPr>
            <p:cNvSpPr txBox="1"/>
            <p:nvPr/>
          </p:nvSpPr>
          <p:spPr>
            <a:xfrm>
              <a:off x="337780" y="638038"/>
              <a:ext cx="1166803" cy="27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420" dirty="0">
                  <a:latin typeface="+mn-lt"/>
                </a:rPr>
                <a:t>У</a:t>
              </a:r>
              <a:r>
                <a:rPr lang="ru-RU" sz="9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Г</a:t>
              </a:r>
              <a:r>
                <a:rPr lang="ru-RU" sz="6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А</a:t>
              </a:r>
              <a:r>
                <a:rPr lang="ru-RU" sz="5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Т</a:t>
              </a:r>
              <a:r>
                <a:rPr lang="ru-RU" sz="9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У</a:t>
              </a:r>
            </a:p>
          </p:txBody>
        </p:sp>
        <p:pic>
          <p:nvPicPr>
            <p:cNvPr id="13" name="Picture 3" descr="D:\Ярлыки\3D\Done\УГАТУ\Новая папка\power point\2\logo.png">
              <a:extLst>
                <a:ext uri="{FF2B5EF4-FFF2-40B4-BE49-F238E27FC236}">
                  <a16:creationId xmlns:a16="http://schemas.microsoft.com/office/drawing/2014/main" id="{7B705469-1213-4A1E-AEC1-A545265F7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8444" y="122916"/>
              <a:ext cx="646899" cy="522557"/>
            </a:xfrm>
            <a:prstGeom prst="rect">
              <a:avLst/>
            </a:prstGeom>
            <a:no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F7A366-5322-4907-B7BE-C4DEBDEA96BF}"/>
                </a:ext>
              </a:extLst>
            </p:cNvPr>
            <p:cNvSpPr txBox="1"/>
            <p:nvPr/>
          </p:nvSpPr>
          <p:spPr>
            <a:xfrm>
              <a:off x="339165" y="848539"/>
              <a:ext cx="1165418" cy="32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latin typeface="+mn-lt"/>
                </a:rPr>
                <a:t>Уфимский государственный авиационный технический университет</a:t>
              </a:r>
            </a:p>
          </p:txBody>
        </p:sp>
      </p:grpSp>
      <p:sp>
        <p:nvSpPr>
          <p:cNvPr id="16" name="Text Box 10">
            <a:extLst>
              <a:ext uri="{FF2B5EF4-FFF2-40B4-BE49-F238E27FC236}">
                <a16:creationId xmlns:a16="http://schemas.microsoft.com/office/drawing/2014/main" id="{EB377B8D-5830-4218-B60A-E9C3EB46E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582" y="533712"/>
            <a:ext cx="11197866" cy="39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ru-RU" sz="1800" dirty="0">
                <a:solidFill>
                  <a:srgbClr val="007FCA"/>
                </a:solidFill>
                <a:latin typeface="Arial" charset="0"/>
              </a:rPr>
              <a:t>ЦИФРОВЫЕ ПРОИЗВОДСТВЕННЫЕ ТЕХНОЛОГИИ ДЛЯ АВИАКОСМИЧЕСКОЙ ТЕХНИКИ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4D301A8-E286-4F70-BF43-76F516E8464B}"/>
              </a:ext>
            </a:extLst>
          </p:cNvPr>
          <p:cNvGrpSpPr/>
          <p:nvPr/>
        </p:nvGrpSpPr>
        <p:grpSpPr>
          <a:xfrm>
            <a:off x="1504583" y="999911"/>
            <a:ext cx="11525679" cy="111293"/>
            <a:chOff x="1504583" y="999911"/>
            <a:chExt cx="11525679" cy="111293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9D76A6F-C3A1-4BAF-90BA-D41AAD534261}"/>
                </a:ext>
              </a:extLst>
            </p:cNvPr>
            <p:cNvGrpSpPr/>
            <p:nvPr/>
          </p:nvGrpSpPr>
          <p:grpSpPr>
            <a:xfrm>
              <a:off x="1504583" y="999911"/>
              <a:ext cx="10262218" cy="110885"/>
              <a:chOff x="1504583" y="999911"/>
              <a:chExt cx="10262218" cy="110885"/>
            </a:xfrm>
          </p:grpSpPr>
          <p:pic>
            <p:nvPicPr>
              <p:cNvPr id="26" name="Picture 4" descr="D:\Ярлыки\3D\Done\УГАТУ\Новая папка\power point\2\line.png">
                <a:extLst>
                  <a:ext uri="{FF2B5EF4-FFF2-40B4-BE49-F238E27FC236}">
                    <a16:creationId xmlns:a16="http://schemas.microsoft.com/office/drawing/2014/main" id="{CBFEE296-AFD7-4C81-AA4E-E4DDE5EB3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4583" y="999912"/>
                <a:ext cx="9259888" cy="109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4" descr="D:\Ярлыки\3D\Done\УГАТУ\Новая папка\power point\2\line.png">
                <a:extLst>
                  <a:ext uri="{FF2B5EF4-FFF2-40B4-BE49-F238E27FC236}">
                    <a16:creationId xmlns:a16="http://schemas.microsoft.com/office/drawing/2014/main" id="{DE41B6F8-279E-4C97-ACDD-1A47C90189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230" b="-1"/>
              <a:stretch/>
            </p:blipFill>
            <p:spPr bwMode="auto">
              <a:xfrm>
                <a:off x="10309868" y="999911"/>
                <a:ext cx="1456933" cy="110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4" descr="D:\Ярлыки\3D\Done\УГАТУ\Новая папка\power point\2\line.png">
              <a:extLst>
                <a:ext uri="{FF2B5EF4-FFF2-40B4-BE49-F238E27FC236}">
                  <a16:creationId xmlns:a16="http://schemas.microsoft.com/office/drawing/2014/main" id="{29B9F887-ACB2-4D17-9771-31F6C0D9B3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30" b="-1"/>
            <a:stretch/>
          </p:blipFill>
          <p:spPr bwMode="auto">
            <a:xfrm>
              <a:off x="11573329" y="1000319"/>
              <a:ext cx="1456933" cy="110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Номер слайда 4">
            <a:extLst>
              <a:ext uri="{FF2B5EF4-FFF2-40B4-BE49-F238E27FC236}">
                <a16:creationId xmlns:a16="http://schemas.microsoft.com/office/drawing/2014/main" id="{80629E31-AB41-458D-9E02-10201721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185" y="7008822"/>
            <a:ext cx="3137221" cy="401637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36" name="Рисунок 1" descr="logo">
            <a:extLst>
              <a:ext uri="{FF2B5EF4-FFF2-40B4-BE49-F238E27FC236}">
                <a16:creationId xmlns:a16="http://schemas.microsoft.com/office/drawing/2014/main" id="{193D7A42-60D8-4E5C-B459-76B1BAE0E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7674" y="6797628"/>
            <a:ext cx="1023632" cy="41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 descr="Вакансии компании Технопарк Авиационных Технологий">
            <a:extLst>
              <a:ext uri="{FF2B5EF4-FFF2-40B4-BE49-F238E27FC236}">
                <a16:creationId xmlns:a16="http://schemas.microsoft.com/office/drawing/2014/main" id="{45339444-E291-414D-89E9-2CAC6215D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2451" y="6679238"/>
            <a:ext cx="671827" cy="65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7" descr="ВСМПО» (VSMPO) / Колесные диски / Производители товаров - Официальный сайт,  страна, производитель">
            <a:extLst>
              <a:ext uri="{FF2B5EF4-FFF2-40B4-BE49-F238E27FC236}">
                <a16:creationId xmlns:a16="http://schemas.microsoft.com/office/drawing/2014/main" id="{BB8026E7-B2A0-48D9-BC97-18183543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33467" b="40567"/>
          <a:stretch>
            <a:fillRect/>
          </a:stretch>
        </p:blipFill>
        <p:spPr bwMode="auto">
          <a:xfrm>
            <a:off x="4577227" y="6824522"/>
            <a:ext cx="1396631" cy="363010"/>
          </a:xfrm>
          <a:prstGeom prst="rect">
            <a:avLst/>
          </a:prstGeom>
          <a:noFill/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AFC0CE-47DE-4B82-84D8-B6D59CDC21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44" y="6714924"/>
            <a:ext cx="542710" cy="66481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68F2670-4E87-4DB4-ADFB-B559B0C2F9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589" b="20207"/>
          <a:stretch/>
        </p:blipFill>
        <p:spPr>
          <a:xfrm>
            <a:off x="6186025" y="6746664"/>
            <a:ext cx="1314260" cy="518727"/>
          </a:xfrm>
          <a:prstGeom prst="rect">
            <a:avLst/>
          </a:prstGeom>
        </p:spPr>
      </p:pic>
      <p:pic>
        <p:nvPicPr>
          <p:cNvPr id="42" name="Picture 2" descr="https://simg.sputnik.ru/?key=cdb11f4ac5b807b2df64fcba1db311c3adcddbf8">
            <a:extLst>
              <a:ext uri="{FF2B5EF4-FFF2-40B4-BE49-F238E27FC236}">
                <a16:creationId xmlns:a16="http://schemas.microsoft.com/office/drawing/2014/main" id="{BDC562EF-5FAA-460E-9E69-FF19D2452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5" r="12891" b="17622"/>
          <a:stretch>
            <a:fillRect/>
          </a:stretch>
        </p:blipFill>
        <p:spPr bwMode="auto">
          <a:xfrm>
            <a:off x="3269220" y="6766688"/>
            <a:ext cx="1095840" cy="47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5CB46434-B024-43BB-A123-71CE818A5A75}"/>
              </a:ext>
            </a:extLst>
          </p:cNvPr>
          <p:cNvGrpSpPr/>
          <p:nvPr/>
        </p:nvGrpSpPr>
        <p:grpSpPr>
          <a:xfrm>
            <a:off x="9832243" y="6633449"/>
            <a:ext cx="1220575" cy="701767"/>
            <a:chOff x="8388312" y="4443600"/>
            <a:chExt cx="1072131" cy="616420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A38252C-0F73-4D83-A2E0-F1EA040F1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704"/>
            <a:stretch/>
          </p:blipFill>
          <p:spPr>
            <a:xfrm>
              <a:off x="8747781" y="4443600"/>
              <a:ext cx="439656" cy="46722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6BBA238-6660-4BAE-A879-89474999287C}"/>
                </a:ext>
              </a:extLst>
            </p:cNvPr>
            <p:cNvSpPr txBox="1"/>
            <p:nvPr/>
          </p:nvSpPr>
          <p:spPr>
            <a:xfrm>
              <a:off x="8388312" y="4839801"/>
              <a:ext cx="1072131" cy="22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4452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29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/>
                </a:rPr>
                <a:t>INDEC / ECM</a:t>
              </a:r>
              <a:endParaRPr lang="ru-RU" sz="1029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endParaRPr>
            </a:p>
          </p:txBody>
        </p:sp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DD067DD-6598-470D-974E-C86C334850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98" t="33438" r="21398" b="33278"/>
          <a:stretch/>
        </p:blipFill>
        <p:spPr>
          <a:xfrm>
            <a:off x="784788" y="6769501"/>
            <a:ext cx="1517389" cy="555664"/>
          </a:xfrm>
          <a:prstGeom prst="rect">
            <a:avLst/>
          </a:prstGeom>
        </p:spPr>
      </p:pic>
      <p:pic>
        <p:nvPicPr>
          <p:cNvPr id="47" name="Рисунок 84">
            <a:extLst>
              <a:ext uri="{FF2B5EF4-FFF2-40B4-BE49-F238E27FC236}">
                <a16:creationId xmlns:a16="http://schemas.microsoft.com/office/drawing/2014/main" id="{7DC1D4B4-A2FC-4454-9612-DD908720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l="2245" t="19669" r="76762" b="70354"/>
          <a:stretch>
            <a:fillRect/>
          </a:stretch>
        </p:blipFill>
        <p:spPr bwMode="auto">
          <a:xfrm>
            <a:off x="11061580" y="6717172"/>
            <a:ext cx="2157041" cy="57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5461CDD-4FAE-4F0F-9F87-D0042DEC2858}"/>
              </a:ext>
            </a:extLst>
          </p:cNvPr>
          <p:cNvSpPr/>
          <p:nvPr/>
        </p:nvSpPr>
        <p:spPr>
          <a:xfrm>
            <a:off x="3057054" y="1231140"/>
            <a:ext cx="99133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007FCA"/>
                </a:solidFill>
                <a:latin typeface="+mn-lt"/>
              </a:rPr>
              <a:t>Перспективное жаростойкое покрытие на основе </a:t>
            </a:r>
            <a:r>
              <a:rPr lang="en-US" sz="1800" b="1" dirty="0">
                <a:solidFill>
                  <a:srgbClr val="007FCA"/>
                </a:solidFill>
                <a:latin typeface="+mn-lt"/>
              </a:rPr>
              <a:t>Y</a:t>
            </a:r>
            <a:r>
              <a:rPr lang="ru-RU" sz="1800" b="1" dirty="0">
                <a:solidFill>
                  <a:srgbClr val="007FCA"/>
                </a:solidFill>
                <a:latin typeface="+mn-lt"/>
              </a:rPr>
              <a:t>-</a:t>
            </a:r>
            <a:r>
              <a:rPr lang="en-US" sz="1800" b="1" dirty="0">
                <a:solidFill>
                  <a:srgbClr val="007FCA"/>
                </a:solidFill>
                <a:latin typeface="+mn-lt"/>
              </a:rPr>
              <a:t>Al</a:t>
            </a:r>
            <a:r>
              <a:rPr lang="ru-RU" sz="1800" b="1" dirty="0">
                <a:solidFill>
                  <a:srgbClr val="007FCA"/>
                </a:solidFill>
                <a:latin typeface="+mn-lt"/>
              </a:rPr>
              <a:t>-</a:t>
            </a:r>
            <a:r>
              <a:rPr lang="en-US" sz="1800" b="1" dirty="0">
                <a:solidFill>
                  <a:srgbClr val="007FCA"/>
                </a:solidFill>
                <a:latin typeface="+mn-lt"/>
              </a:rPr>
              <a:t>O</a:t>
            </a:r>
            <a:r>
              <a:rPr lang="ru-RU" sz="1800" b="1" dirty="0">
                <a:solidFill>
                  <a:srgbClr val="007FCA"/>
                </a:solidFill>
                <a:latin typeface="+mn-lt"/>
              </a:rPr>
              <a:t> и технология его нанесения вакуумным ионно-плазменным методом</a:t>
            </a:r>
          </a:p>
          <a:p>
            <a:pPr algn="just"/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Проведено первичное термическое испытание (нагрев в течение 1 часа, температура на поверхности 900 градусов, в перспективе до 1500 градусов).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  <a:p>
            <a:pPr algn="just"/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Патент на изобретение </a:t>
            </a:r>
            <a:r>
              <a:rPr lang="ru-RU" sz="1800" b="1" dirty="0">
                <a:solidFill>
                  <a:srgbClr val="007FCA"/>
                </a:solidFill>
                <a:latin typeface="+mn-lt"/>
              </a:rPr>
              <a:t>«СПОСОБ НАНЕСЕНИЯ ГРАДИЕНТНЫХ ЖАРОСТОЙКИХ ПОКРЫТИЙ Y-MO-O ПЛАЗМЫ ВАКУУМНО-ДУГОВОГО РАЗРЯДА»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для повышения надежности и долговечности широкого ряда деталей ГТД.</a:t>
            </a:r>
          </a:p>
          <a:p>
            <a:pPr marL="282389" indent="-282389" algn="just"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r>
              <a:rPr lang="ru-RU" sz="1800" b="1" dirty="0">
                <a:solidFill>
                  <a:srgbClr val="007FCA"/>
                </a:solidFill>
                <a:latin typeface="+mn-lt"/>
              </a:rPr>
              <a:t>Разработан технологический процесс дуплексной обработки быстрорежущей стали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включающий в себя подготовку деталей, ионную очистку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плазменным источником с накальным катодом, ионное азотирование в течение 30 мину при давлении 0.4 Па, токе разряде 30 А, напряжении на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подложке 600 В и газовой смеси N2/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и последующее нанесение покрытия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TiAl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/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TiAlN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Отработана опытная партия инструментов и проведены производственные испытания на ПАО «ОДК-УМПО». По результатам проведенных испытаний установлено, что упрочнение инструмента по разработанной технологии позволяет увеличить стойкость «разверток» до 10 раз, стойкость «зенкеров» до 5 раз и червячных фрез до 3 раз по сравнению с инструментами без обработки.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483483F-51EB-4BDB-B77B-9E71ACB1FB7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9" t="7068" r="12483" b="24209"/>
          <a:stretch/>
        </p:blipFill>
        <p:spPr>
          <a:xfrm rot="5400000">
            <a:off x="-84173" y="1870458"/>
            <a:ext cx="3016567" cy="227195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D021BFC-1799-47B8-9C7B-333777EBEC4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2"/>
          <a:stretch/>
        </p:blipFill>
        <p:spPr>
          <a:xfrm>
            <a:off x="1534522" y="1345939"/>
            <a:ext cx="1260700" cy="120297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52AFB4-085E-4EAB-8CA7-A3EA1EF3B9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4637" y="4678271"/>
            <a:ext cx="1358947" cy="179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80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94124CA-12FE-4EA0-B62E-AB3BC3DB278A}"/>
              </a:ext>
            </a:extLst>
          </p:cNvPr>
          <p:cNvGrpSpPr/>
          <p:nvPr/>
        </p:nvGrpSpPr>
        <p:grpSpPr>
          <a:xfrm>
            <a:off x="337780" y="122916"/>
            <a:ext cx="1166803" cy="1191736"/>
            <a:chOff x="337780" y="122916"/>
            <a:chExt cx="1166803" cy="10514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B0389E-60F4-45EC-AE2F-79319F11A518}"/>
                </a:ext>
              </a:extLst>
            </p:cNvPr>
            <p:cNvSpPr txBox="1"/>
            <p:nvPr/>
          </p:nvSpPr>
          <p:spPr>
            <a:xfrm>
              <a:off x="337780" y="638038"/>
              <a:ext cx="1166803" cy="27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420" dirty="0">
                  <a:latin typeface="+mn-lt"/>
                </a:rPr>
                <a:t>У</a:t>
              </a:r>
              <a:r>
                <a:rPr lang="ru-RU" sz="9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Г</a:t>
              </a:r>
              <a:r>
                <a:rPr lang="ru-RU" sz="6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А</a:t>
              </a:r>
              <a:r>
                <a:rPr lang="ru-RU" sz="5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Т</a:t>
              </a:r>
              <a:r>
                <a:rPr lang="ru-RU" sz="9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У</a:t>
              </a:r>
            </a:p>
          </p:txBody>
        </p:sp>
        <p:pic>
          <p:nvPicPr>
            <p:cNvPr id="13" name="Picture 3" descr="D:\Ярлыки\3D\Done\УГАТУ\Новая папка\power point\2\logo.png">
              <a:extLst>
                <a:ext uri="{FF2B5EF4-FFF2-40B4-BE49-F238E27FC236}">
                  <a16:creationId xmlns:a16="http://schemas.microsoft.com/office/drawing/2014/main" id="{7B705469-1213-4A1E-AEC1-A545265F7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8444" y="122916"/>
              <a:ext cx="646899" cy="522557"/>
            </a:xfrm>
            <a:prstGeom prst="rect">
              <a:avLst/>
            </a:prstGeom>
            <a:no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F7A366-5322-4907-B7BE-C4DEBDEA96BF}"/>
                </a:ext>
              </a:extLst>
            </p:cNvPr>
            <p:cNvSpPr txBox="1"/>
            <p:nvPr/>
          </p:nvSpPr>
          <p:spPr>
            <a:xfrm>
              <a:off x="339165" y="848539"/>
              <a:ext cx="1165418" cy="32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latin typeface="+mn-lt"/>
                </a:rPr>
                <a:t>Уфимский государственный авиационный технический университет</a:t>
              </a:r>
            </a:p>
          </p:txBody>
        </p:sp>
      </p:grpSp>
      <p:sp>
        <p:nvSpPr>
          <p:cNvPr id="16" name="Text Box 10">
            <a:extLst>
              <a:ext uri="{FF2B5EF4-FFF2-40B4-BE49-F238E27FC236}">
                <a16:creationId xmlns:a16="http://schemas.microsoft.com/office/drawing/2014/main" id="{EB377B8D-5830-4218-B60A-E9C3EB46E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582" y="533712"/>
            <a:ext cx="11197866" cy="39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ru-RU" sz="1800" dirty="0">
                <a:solidFill>
                  <a:srgbClr val="007FCA"/>
                </a:solidFill>
                <a:latin typeface="Arial" charset="0"/>
              </a:rPr>
              <a:t>ЭЛЕКТРИЧЕСКИЕ И ТЕПЛОВЫЕ МАШИНЫ НОВОГО ПОКОЛЕНИЯ ДЛЯ АВИАЦИИ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4D301A8-E286-4F70-BF43-76F516E8464B}"/>
              </a:ext>
            </a:extLst>
          </p:cNvPr>
          <p:cNvGrpSpPr/>
          <p:nvPr/>
        </p:nvGrpSpPr>
        <p:grpSpPr>
          <a:xfrm>
            <a:off x="1504583" y="999911"/>
            <a:ext cx="11525679" cy="111293"/>
            <a:chOff x="1504583" y="999911"/>
            <a:chExt cx="11525679" cy="111293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9D76A6F-C3A1-4BAF-90BA-D41AAD534261}"/>
                </a:ext>
              </a:extLst>
            </p:cNvPr>
            <p:cNvGrpSpPr/>
            <p:nvPr/>
          </p:nvGrpSpPr>
          <p:grpSpPr>
            <a:xfrm>
              <a:off x="1504583" y="999911"/>
              <a:ext cx="10262218" cy="110885"/>
              <a:chOff x="1504583" y="999911"/>
              <a:chExt cx="10262218" cy="110885"/>
            </a:xfrm>
          </p:grpSpPr>
          <p:pic>
            <p:nvPicPr>
              <p:cNvPr id="26" name="Picture 4" descr="D:\Ярлыки\3D\Done\УГАТУ\Новая папка\power point\2\line.png">
                <a:extLst>
                  <a:ext uri="{FF2B5EF4-FFF2-40B4-BE49-F238E27FC236}">
                    <a16:creationId xmlns:a16="http://schemas.microsoft.com/office/drawing/2014/main" id="{CBFEE296-AFD7-4C81-AA4E-E4DDE5EB3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4583" y="999912"/>
                <a:ext cx="9259888" cy="109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4" descr="D:\Ярлыки\3D\Done\УГАТУ\Новая папка\power point\2\line.png">
                <a:extLst>
                  <a:ext uri="{FF2B5EF4-FFF2-40B4-BE49-F238E27FC236}">
                    <a16:creationId xmlns:a16="http://schemas.microsoft.com/office/drawing/2014/main" id="{DE41B6F8-279E-4C97-ACDD-1A47C90189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230" b="-1"/>
              <a:stretch/>
            </p:blipFill>
            <p:spPr bwMode="auto">
              <a:xfrm>
                <a:off x="10309868" y="999911"/>
                <a:ext cx="1456933" cy="110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4" descr="D:\Ярлыки\3D\Done\УГАТУ\Новая папка\power point\2\line.png">
              <a:extLst>
                <a:ext uri="{FF2B5EF4-FFF2-40B4-BE49-F238E27FC236}">
                  <a16:creationId xmlns:a16="http://schemas.microsoft.com/office/drawing/2014/main" id="{29B9F887-ACB2-4D17-9771-31F6C0D9B3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30" b="-1"/>
            <a:stretch/>
          </p:blipFill>
          <p:spPr bwMode="auto">
            <a:xfrm>
              <a:off x="11573329" y="1000319"/>
              <a:ext cx="1456933" cy="110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5461CDD-4FAE-4F0F-9F87-D0042DEC2858}"/>
              </a:ext>
            </a:extLst>
          </p:cNvPr>
          <p:cNvSpPr/>
          <p:nvPr/>
        </p:nvSpPr>
        <p:spPr>
          <a:xfrm>
            <a:off x="3057054" y="1231140"/>
            <a:ext cx="991336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007FCA"/>
                </a:solidFill>
                <a:latin typeface="+mn-lt"/>
              </a:rPr>
              <a:t>Электрический генератор для «</a:t>
            </a:r>
            <a:r>
              <a:rPr lang="ru-RU" sz="1800" b="1" dirty="0" err="1">
                <a:solidFill>
                  <a:srgbClr val="007FCA"/>
                </a:solidFill>
                <a:latin typeface="+mn-lt"/>
              </a:rPr>
              <a:t>Электролета</a:t>
            </a:r>
            <a:r>
              <a:rPr lang="ru-RU" sz="1800" b="1" dirty="0">
                <a:solidFill>
                  <a:srgbClr val="007FCA"/>
                </a:solidFill>
                <a:latin typeface="+mn-lt"/>
              </a:rPr>
              <a:t>» </a:t>
            </a:r>
          </a:p>
          <a:p>
            <a:pPr algn="just"/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Мощность – 400 кВт, частота вращения – 12000 об/мин. Работы проведены совместно с ЦИАМ. На летающей лаборатории Як-40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турбовальный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газотурбинный двигатель совместно с электрическим генератором установлен в хвостовой части вместо одного из трех двигателей. Генератор успешно прошел наземные испытания. Летные испытания в составе летающей лаборатории Як-40 запланированы на 2021 год.</a:t>
            </a:r>
          </a:p>
          <a:p>
            <a:pPr algn="just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r>
              <a:rPr lang="ru-RU" sz="1800" b="1" dirty="0">
                <a:solidFill>
                  <a:srgbClr val="007FCA"/>
                </a:solidFill>
                <a:latin typeface="+mn-lt"/>
              </a:rPr>
              <a:t>Стартер-генератор для авиационного газотурбинного двигателя ПД-35</a:t>
            </a:r>
          </a:p>
          <a:p>
            <a:pPr algn="just"/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Мощность – 250 кВт, частота вращения – 12000 об/мин. Генератор успешно прошел испытания и показал свою способность функционировать на различных режимах.</a:t>
            </a:r>
          </a:p>
          <a:p>
            <a:pPr algn="just"/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r>
              <a:rPr lang="ru-RU" sz="1800" b="1" dirty="0">
                <a:solidFill>
                  <a:srgbClr val="007FCA"/>
                </a:solidFill>
                <a:latin typeface="+mn-lt"/>
              </a:rPr>
              <a:t>Асинхронные электродвигатели для </a:t>
            </a:r>
            <a:r>
              <a:rPr lang="en-US" sz="1800" b="1" dirty="0">
                <a:solidFill>
                  <a:srgbClr val="007FCA"/>
                </a:solidFill>
                <a:latin typeface="+mn-lt"/>
              </a:rPr>
              <a:t>Sukhoi </a:t>
            </a:r>
            <a:r>
              <a:rPr lang="en-US" sz="1800" b="1" dirty="0" err="1">
                <a:solidFill>
                  <a:srgbClr val="007FCA"/>
                </a:solidFill>
                <a:latin typeface="+mn-lt"/>
              </a:rPr>
              <a:t>Superjet</a:t>
            </a:r>
            <a:r>
              <a:rPr lang="en-US" sz="1800" b="1" dirty="0">
                <a:solidFill>
                  <a:srgbClr val="007FCA"/>
                </a:solidFill>
                <a:latin typeface="+mn-lt"/>
              </a:rPr>
              <a:t> New</a:t>
            </a:r>
            <a:endParaRPr lang="ru-RU" sz="1800" b="1" dirty="0">
              <a:solidFill>
                <a:srgbClr val="007FCA"/>
              </a:solidFill>
              <a:latin typeface="+mn-lt"/>
            </a:endParaRPr>
          </a:p>
          <a:p>
            <a:pPr algn="just"/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Мощности и частоты вращения асинхронных двигателей различных типоразмеров согласно техническому заданию составляют: (1) 1540 Вт, 23200-23400 об/мин; (2) 375 Вт, 22600-22800 об/мин; (3) 880 Вт, 11600-11700 об/мин; (4) 319 Вт, 23000-23200 об/мин.</a:t>
            </a:r>
          </a:p>
          <a:p>
            <a:pPr algn="just"/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r>
              <a:rPr lang="ru-RU" sz="1800" b="1" dirty="0">
                <a:solidFill>
                  <a:srgbClr val="007FCA"/>
                </a:solidFill>
                <a:latin typeface="+mn-lt"/>
              </a:rPr>
              <a:t>Поршневой двигатель–демонстратор технологии для гибридной силовой установки малой авиации</a:t>
            </a:r>
            <a:endParaRPr lang="en-US" sz="1800" b="1" dirty="0">
              <a:solidFill>
                <a:srgbClr val="007FCA"/>
              </a:solidFill>
              <a:latin typeface="+mn-lt"/>
            </a:endParaRPr>
          </a:p>
          <a:p>
            <a:pPr algn="just"/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Апробирована технология применения различных товарных и альтернативных топлив. Высокая удельная мощность на уровне  лучших бензиновых двигателей. Низкий расход топлива.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E7AFFF-6FB7-4A67-A974-05FC1EC0D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81" y="1386650"/>
            <a:ext cx="1269000" cy="1692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1DD0CA9-B447-47CE-B4DC-FE38FA961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726" y="1386650"/>
            <a:ext cx="1440000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8ADB882-3532-46D0-B0CF-10E845B6BF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402" b="10991"/>
          <a:stretch/>
        </p:blipFill>
        <p:spPr>
          <a:xfrm>
            <a:off x="184380" y="3220285"/>
            <a:ext cx="2337344" cy="1080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2F07B3F-DB9F-4F15-B617-9A2AC8D9A9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545" b="51104"/>
          <a:stretch/>
        </p:blipFill>
        <p:spPr>
          <a:xfrm>
            <a:off x="184380" y="4518159"/>
            <a:ext cx="2337345" cy="1080001"/>
          </a:xfrm>
          <a:prstGeom prst="rect">
            <a:avLst/>
          </a:prstGeom>
        </p:spPr>
      </p:pic>
      <p:pic>
        <p:nvPicPr>
          <p:cNvPr id="32" name="Picture 2" descr="Союз авиапроизводителей России">
            <a:extLst>
              <a:ext uri="{FF2B5EF4-FFF2-40B4-BE49-F238E27FC236}">
                <a16:creationId xmlns:a16="http://schemas.microsoft.com/office/drawing/2014/main" id="{C9A7A663-7F69-467F-A446-DF7B3B245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3" b="10258"/>
          <a:stretch/>
        </p:blipFill>
        <p:spPr bwMode="auto">
          <a:xfrm>
            <a:off x="8648184" y="7020773"/>
            <a:ext cx="2220592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Кейс компании Галфинд для «Объединённая авиастроительная корпорация» (ОАК)">
            <a:extLst>
              <a:ext uri="{FF2B5EF4-FFF2-40B4-BE49-F238E27FC236}">
                <a16:creationId xmlns:a16="http://schemas.microsoft.com/office/drawing/2014/main" id="{CD7243B4-D2AE-449C-A7DB-3FDA13077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14569" r="1909" b="3842"/>
          <a:stretch/>
        </p:blipFill>
        <p:spPr bwMode="auto">
          <a:xfrm>
            <a:off x="6444152" y="7128773"/>
            <a:ext cx="1678916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АО «Вертолеты России»: финансовые показатели - топ 100 компаний -  Коммерсантъ">
            <a:extLst>
              <a:ext uri="{FF2B5EF4-FFF2-40B4-BE49-F238E27FC236}">
                <a16:creationId xmlns:a16="http://schemas.microsoft.com/office/drawing/2014/main" id="{A302A242-3DAC-4DC7-94C9-85B7486B2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33974" r="11808" b="33475"/>
          <a:stretch/>
        </p:blipFill>
        <p:spPr bwMode="auto">
          <a:xfrm>
            <a:off x="11350940" y="7128773"/>
            <a:ext cx="1238445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Официальный сайт УГАТУ">
            <a:extLst>
              <a:ext uri="{FF2B5EF4-FFF2-40B4-BE49-F238E27FC236}">
                <a16:creationId xmlns:a16="http://schemas.microsoft.com/office/drawing/2014/main" id="{72213DD5-BA09-4D8C-8051-99AEE792D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35135" r="13980" b="22590"/>
          <a:stretch/>
        </p:blipFill>
        <p:spPr bwMode="auto">
          <a:xfrm>
            <a:off x="3155773" y="7092773"/>
            <a:ext cx="880701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ФЕДЕРАЛЬНОЕ ГОСУДАРСТВЕННОЕ УНИТАРНОЕ ПРЕДПРИЯТИЕ «ГОСУДАРСТВЕННЫЙ НАУЧНО-ИССЛЕДОВАТЕЛЬСКИЙ  ИНСТИТУТ АВИАЦИОННЫХ СИСТЕМ» - PDF Free Download">
            <a:extLst>
              <a:ext uri="{FF2B5EF4-FFF2-40B4-BE49-F238E27FC236}">
                <a16:creationId xmlns:a16="http://schemas.microsoft.com/office/drawing/2014/main" id="{CE98FD23-A3BB-4668-AFAE-DD2196E3C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67" y="7000120"/>
            <a:ext cx="72193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s://simg.sputnik.ru/?key=cdb11f4ac5b807b2df64fcba1db311c3adcddbf8">
            <a:extLst>
              <a:ext uri="{FF2B5EF4-FFF2-40B4-BE49-F238E27FC236}">
                <a16:creationId xmlns:a16="http://schemas.microsoft.com/office/drawing/2014/main" id="{CB4E87B5-03EC-48A9-BFED-138A7478F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5" r="12891" b="17622"/>
          <a:stretch>
            <a:fillRect/>
          </a:stretch>
        </p:blipFill>
        <p:spPr bwMode="auto">
          <a:xfrm>
            <a:off x="4639950" y="7025546"/>
            <a:ext cx="988984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3">
            <a:extLst>
              <a:ext uri="{FF2B5EF4-FFF2-40B4-BE49-F238E27FC236}">
                <a16:creationId xmlns:a16="http://schemas.microsoft.com/office/drawing/2014/main" id="{0BB242C2-861D-4295-93E0-6A48A57BE27A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5"/>
          <a:stretch/>
        </p:blipFill>
        <p:spPr bwMode="auto">
          <a:xfrm>
            <a:off x="184380" y="5608081"/>
            <a:ext cx="2340000" cy="1344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560107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94124CA-12FE-4EA0-B62E-AB3BC3DB278A}"/>
              </a:ext>
            </a:extLst>
          </p:cNvPr>
          <p:cNvGrpSpPr/>
          <p:nvPr/>
        </p:nvGrpSpPr>
        <p:grpSpPr>
          <a:xfrm>
            <a:off x="337780" y="122916"/>
            <a:ext cx="1166803" cy="1191736"/>
            <a:chOff x="337780" y="122916"/>
            <a:chExt cx="1166803" cy="10514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B0389E-60F4-45EC-AE2F-79319F11A518}"/>
                </a:ext>
              </a:extLst>
            </p:cNvPr>
            <p:cNvSpPr txBox="1"/>
            <p:nvPr/>
          </p:nvSpPr>
          <p:spPr>
            <a:xfrm>
              <a:off x="337780" y="638038"/>
              <a:ext cx="1166803" cy="27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420" dirty="0">
                  <a:latin typeface="+mn-lt"/>
                </a:rPr>
                <a:t>У</a:t>
              </a:r>
              <a:r>
                <a:rPr lang="ru-RU" sz="9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Г</a:t>
              </a:r>
              <a:r>
                <a:rPr lang="ru-RU" sz="6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А</a:t>
              </a:r>
              <a:r>
                <a:rPr lang="ru-RU" sz="5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Т</a:t>
              </a:r>
              <a:r>
                <a:rPr lang="ru-RU" sz="9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У</a:t>
              </a:r>
            </a:p>
          </p:txBody>
        </p:sp>
        <p:pic>
          <p:nvPicPr>
            <p:cNvPr id="13" name="Picture 3" descr="D:\Ярлыки\3D\Done\УГАТУ\Новая папка\power point\2\logo.png">
              <a:extLst>
                <a:ext uri="{FF2B5EF4-FFF2-40B4-BE49-F238E27FC236}">
                  <a16:creationId xmlns:a16="http://schemas.microsoft.com/office/drawing/2014/main" id="{7B705469-1213-4A1E-AEC1-A545265F7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8444" y="122916"/>
              <a:ext cx="646899" cy="522557"/>
            </a:xfrm>
            <a:prstGeom prst="rect">
              <a:avLst/>
            </a:prstGeom>
            <a:no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F7A366-5322-4907-B7BE-C4DEBDEA96BF}"/>
                </a:ext>
              </a:extLst>
            </p:cNvPr>
            <p:cNvSpPr txBox="1"/>
            <p:nvPr/>
          </p:nvSpPr>
          <p:spPr>
            <a:xfrm>
              <a:off x="339165" y="848539"/>
              <a:ext cx="1165418" cy="32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latin typeface="+mn-lt"/>
                </a:rPr>
                <a:t>Уфимский государственный авиационный технический университет</a:t>
              </a:r>
            </a:p>
          </p:txBody>
        </p:sp>
      </p:grpSp>
      <p:sp>
        <p:nvSpPr>
          <p:cNvPr id="16" name="Text Box 10">
            <a:extLst>
              <a:ext uri="{FF2B5EF4-FFF2-40B4-BE49-F238E27FC236}">
                <a16:creationId xmlns:a16="http://schemas.microsoft.com/office/drawing/2014/main" id="{EB377B8D-5830-4218-B60A-E9C3EB46E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582" y="533712"/>
            <a:ext cx="8168228" cy="39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ru-RU" sz="1800" dirty="0">
                <a:solidFill>
                  <a:srgbClr val="007FCA"/>
                </a:solidFill>
                <a:latin typeface="Arial" charset="0"/>
              </a:rPr>
              <a:t>ТЕХНОЛОГИИ И КОМПОНЕНТЫ ИНТЕГРАЛЬНОЙ РАДИОФОТОНИКИ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4D301A8-E286-4F70-BF43-76F516E8464B}"/>
              </a:ext>
            </a:extLst>
          </p:cNvPr>
          <p:cNvGrpSpPr/>
          <p:nvPr/>
        </p:nvGrpSpPr>
        <p:grpSpPr>
          <a:xfrm>
            <a:off x="1504583" y="999911"/>
            <a:ext cx="11525679" cy="111293"/>
            <a:chOff x="1504583" y="999911"/>
            <a:chExt cx="11525679" cy="111293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9D76A6F-C3A1-4BAF-90BA-D41AAD534261}"/>
                </a:ext>
              </a:extLst>
            </p:cNvPr>
            <p:cNvGrpSpPr/>
            <p:nvPr/>
          </p:nvGrpSpPr>
          <p:grpSpPr>
            <a:xfrm>
              <a:off x="1504583" y="999911"/>
              <a:ext cx="10262218" cy="110885"/>
              <a:chOff x="1504583" y="999911"/>
              <a:chExt cx="10262218" cy="110885"/>
            </a:xfrm>
          </p:grpSpPr>
          <p:pic>
            <p:nvPicPr>
              <p:cNvPr id="26" name="Picture 4" descr="D:\Ярлыки\3D\Done\УГАТУ\Новая папка\power point\2\line.png">
                <a:extLst>
                  <a:ext uri="{FF2B5EF4-FFF2-40B4-BE49-F238E27FC236}">
                    <a16:creationId xmlns:a16="http://schemas.microsoft.com/office/drawing/2014/main" id="{CBFEE296-AFD7-4C81-AA4E-E4DDE5EB3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4583" y="999912"/>
                <a:ext cx="9259888" cy="109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4" descr="D:\Ярлыки\3D\Done\УГАТУ\Новая папка\power point\2\line.png">
                <a:extLst>
                  <a:ext uri="{FF2B5EF4-FFF2-40B4-BE49-F238E27FC236}">
                    <a16:creationId xmlns:a16="http://schemas.microsoft.com/office/drawing/2014/main" id="{DE41B6F8-279E-4C97-ACDD-1A47C90189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230" b="-1"/>
              <a:stretch/>
            </p:blipFill>
            <p:spPr bwMode="auto">
              <a:xfrm>
                <a:off x="10309868" y="999911"/>
                <a:ext cx="1456933" cy="110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4" descr="D:\Ярлыки\3D\Done\УГАТУ\Новая папка\power point\2\line.png">
              <a:extLst>
                <a:ext uri="{FF2B5EF4-FFF2-40B4-BE49-F238E27FC236}">
                  <a16:creationId xmlns:a16="http://schemas.microsoft.com/office/drawing/2014/main" id="{29B9F887-ACB2-4D17-9771-31F6C0D9B3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30" b="-1"/>
            <a:stretch/>
          </p:blipFill>
          <p:spPr bwMode="auto">
            <a:xfrm>
              <a:off x="11573329" y="1000319"/>
              <a:ext cx="1456933" cy="110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3A04CF-15AE-40E1-8765-FCE3C34E57BD}"/>
              </a:ext>
            </a:extLst>
          </p:cNvPr>
          <p:cNvSpPr/>
          <p:nvPr/>
        </p:nvSpPr>
        <p:spPr>
          <a:xfrm>
            <a:off x="2532079" y="1476375"/>
            <a:ext cx="10477141" cy="5147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/>
              <a:t>В рамках совместной со </a:t>
            </a:r>
            <a:r>
              <a:rPr lang="ru-RU" sz="1800" dirty="0" err="1"/>
              <a:t>Сколковским</a:t>
            </a:r>
            <a:r>
              <a:rPr lang="ru-RU" sz="1800" dirty="0"/>
              <a:t> институтом науки и технологий «Лаборатории интегральной фотоники и новых материалов»:</a:t>
            </a:r>
          </a:p>
          <a:p>
            <a:pPr algn="just"/>
            <a:endParaRPr lang="ru-RU" sz="1400" dirty="0"/>
          </a:p>
          <a:p>
            <a:pPr algn="just"/>
            <a:r>
              <a:rPr lang="ru-RU" sz="1800" dirty="0"/>
              <a:t>Впервые в России разработан </a:t>
            </a:r>
            <a:r>
              <a:rPr lang="ru-RU" sz="1800" b="1" dirty="0">
                <a:solidFill>
                  <a:srgbClr val="007FCA"/>
                </a:solidFill>
              </a:rPr>
              <a:t>интегральный оптический мультиплексор/</a:t>
            </a:r>
            <a:r>
              <a:rPr lang="ru-RU" sz="1800" b="1" dirty="0" err="1">
                <a:solidFill>
                  <a:srgbClr val="007FCA"/>
                </a:solidFill>
              </a:rPr>
              <a:t>демультиплексор</a:t>
            </a:r>
            <a:r>
              <a:rPr lang="ru-RU" sz="1800" b="1" dirty="0">
                <a:solidFill>
                  <a:srgbClr val="007FCA"/>
                </a:solidFill>
              </a:rPr>
              <a:t> сигналов </a:t>
            </a:r>
            <a:r>
              <a:rPr lang="ru-RU" sz="1800" dirty="0"/>
              <a:t>c орбитальным угловым моментом для перспективных приложений телекоммуникаций и устройств сенсорики.</a:t>
            </a:r>
          </a:p>
          <a:p>
            <a:pPr algn="just"/>
            <a:endParaRPr lang="ru-RU" sz="1200" dirty="0"/>
          </a:p>
          <a:p>
            <a:pPr algn="just"/>
            <a:r>
              <a:rPr lang="ru-RU" sz="1800" dirty="0"/>
              <a:t>Разработан </a:t>
            </a:r>
            <a:r>
              <a:rPr lang="ru-RU" sz="1800" b="1" dirty="0">
                <a:solidFill>
                  <a:srgbClr val="007FCA"/>
                </a:solidFill>
              </a:rPr>
              <a:t>экспериментальный волоконный образец формирователя оптического вихревого излучения </a:t>
            </a:r>
            <a:r>
              <a:rPr lang="ru-RU" sz="1800" dirty="0"/>
              <a:t>для </a:t>
            </a:r>
            <a:r>
              <a:rPr lang="ru-RU" sz="1800" dirty="0" err="1"/>
              <a:t>модового</a:t>
            </a:r>
            <a:r>
              <a:rPr lang="ru-RU" sz="1800" dirty="0"/>
              <a:t> мультиплексирования в высокоскоростных системах передачи данных по оптоволокну.</a:t>
            </a:r>
          </a:p>
          <a:p>
            <a:pPr algn="just"/>
            <a:endParaRPr lang="ru-RU" sz="1400" dirty="0"/>
          </a:p>
          <a:p>
            <a:pPr algn="just"/>
            <a:r>
              <a:rPr lang="ru-RU" sz="1800" dirty="0"/>
              <a:t>Разработано </a:t>
            </a:r>
            <a:r>
              <a:rPr lang="ru-RU" sz="1800" b="1" dirty="0">
                <a:solidFill>
                  <a:srgbClr val="007FCA"/>
                </a:solidFill>
              </a:rPr>
              <a:t>антенно-фидерное устройство</a:t>
            </a:r>
            <a:r>
              <a:rPr lang="ru-RU" sz="1800" dirty="0"/>
              <a:t>, включающее </a:t>
            </a:r>
            <a:r>
              <a:rPr lang="ru-RU" sz="1800" dirty="0" err="1"/>
              <a:t>микрополосковую</a:t>
            </a:r>
            <a:r>
              <a:rPr lang="ru-RU" sz="1800" dirty="0"/>
              <a:t> фазированную антенную решетку, работающую в </a:t>
            </a:r>
            <a:r>
              <a:rPr lang="ru-RU" sz="1800" dirty="0" err="1"/>
              <a:t>субтерагерцовом</a:t>
            </a:r>
            <a:r>
              <a:rPr lang="ru-RU" sz="1800" dirty="0"/>
              <a:t> диапазоне частот, а также </a:t>
            </a:r>
            <a:r>
              <a:rPr lang="ru-RU" sz="1800" dirty="0" err="1"/>
              <a:t>диаграммообразующую</a:t>
            </a:r>
            <a:r>
              <a:rPr lang="ru-RU" sz="1800" dirty="0"/>
              <a:t> схему, позволяющую управлять состоянием орбитального углового момента выходного излучения. Область применения – перспективные системы беспроводной связи 5G и 6G.</a:t>
            </a:r>
          </a:p>
          <a:p>
            <a:pPr algn="just"/>
            <a:endParaRPr lang="ru-RU" sz="1400" dirty="0"/>
          </a:p>
          <a:p>
            <a:pPr algn="just"/>
            <a:r>
              <a:rPr lang="ru-RU" sz="1800" dirty="0"/>
              <a:t>Разработан </a:t>
            </a:r>
            <a:r>
              <a:rPr lang="ru-RU" sz="1800" b="1" dirty="0">
                <a:solidFill>
                  <a:srgbClr val="007FCA"/>
                </a:solidFill>
              </a:rPr>
              <a:t>прототип многоканальной телекоммуникационной системы связи на основе технологии </a:t>
            </a:r>
            <a:r>
              <a:rPr lang="ru-RU" sz="1800" b="1" dirty="0" err="1">
                <a:solidFill>
                  <a:srgbClr val="007FCA"/>
                </a:solidFill>
              </a:rPr>
              <a:t>Radio-over-fiber</a:t>
            </a:r>
            <a:r>
              <a:rPr lang="ru-RU" sz="1800" dirty="0"/>
              <a:t>, реализующий сегмент «последний мили» сети доступа, работающей в диапазоне 75-110 ГГц.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D436B8-7221-4A93-B683-7369BDBC80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9" y="2692099"/>
            <a:ext cx="1446442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A86418-4FF6-4042-92FD-5A8E8B2BFA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5" y="3505544"/>
            <a:ext cx="1440000" cy="110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9F1E937-7448-4129-81F1-513646B9B6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37" r="6871" b="4023"/>
          <a:stretch/>
        </p:blipFill>
        <p:spPr bwMode="auto">
          <a:xfrm>
            <a:off x="200889" y="4746340"/>
            <a:ext cx="1548000" cy="1543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85F9DD7-8F49-4765-9B43-82225DECE3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796" y="6943867"/>
            <a:ext cx="1121539" cy="36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40648A-988F-4AB8-AE6F-8F69BB3045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57" y="6968850"/>
            <a:ext cx="2189186" cy="324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55850A-BD57-4AA1-BAA3-1ED95DF469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11" y="6879178"/>
            <a:ext cx="1075854" cy="468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563325D-6DE3-4CEF-820D-D05EFF1919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17" y="6937871"/>
            <a:ext cx="1228500" cy="36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1294C62-7E44-4F6D-92CD-7F6C7BA17D4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70" y="6788850"/>
            <a:ext cx="648000" cy="648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3BCA9AD-B2F8-4B2B-BE0F-A92E7E9707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892" y="6956094"/>
            <a:ext cx="1093672" cy="36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1EB3008-1DCE-4904-A9BF-FED0766B27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186" y="6908834"/>
            <a:ext cx="594307" cy="396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C411BE9-46DD-441B-ACDA-478EB9358DD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56" y="6763433"/>
            <a:ext cx="815164" cy="612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84662E2-ABDB-4DF1-BECB-4A30F0BD3AE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5" b="30386"/>
          <a:stretch/>
        </p:blipFill>
        <p:spPr>
          <a:xfrm>
            <a:off x="11595363" y="6781433"/>
            <a:ext cx="1263748" cy="576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F3D4FB8-B0F9-446C-B837-75DDD3C5125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98" t="33438" r="21398" b="33278"/>
          <a:stretch/>
        </p:blipFill>
        <p:spPr>
          <a:xfrm>
            <a:off x="5715156" y="6900765"/>
            <a:ext cx="1179692" cy="432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1EC2BA-6FB9-48A7-ADD4-2D95ABF1F15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9774" r="6309" b="8441"/>
          <a:stretch/>
        </p:blipFill>
        <p:spPr>
          <a:xfrm>
            <a:off x="200889" y="1497836"/>
            <a:ext cx="1512000" cy="109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98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94124CA-12FE-4EA0-B62E-AB3BC3DB278A}"/>
              </a:ext>
            </a:extLst>
          </p:cNvPr>
          <p:cNvGrpSpPr/>
          <p:nvPr/>
        </p:nvGrpSpPr>
        <p:grpSpPr>
          <a:xfrm>
            <a:off x="337780" y="122916"/>
            <a:ext cx="1166803" cy="1191736"/>
            <a:chOff x="337780" y="122916"/>
            <a:chExt cx="1166803" cy="10514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B0389E-60F4-45EC-AE2F-79319F11A518}"/>
                </a:ext>
              </a:extLst>
            </p:cNvPr>
            <p:cNvSpPr txBox="1"/>
            <p:nvPr/>
          </p:nvSpPr>
          <p:spPr>
            <a:xfrm>
              <a:off x="337780" y="638038"/>
              <a:ext cx="1166803" cy="27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420" dirty="0">
                  <a:latin typeface="+mn-lt"/>
                </a:rPr>
                <a:t>У</a:t>
              </a:r>
              <a:r>
                <a:rPr lang="ru-RU" sz="9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Г</a:t>
              </a:r>
              <a:r>
                <a:rPr lang="ru-RU" sz="6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А</a:t>
              </a:r>
              <a:r>
                <a:rPr lang="ru-RU" sz="5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Т</a:t>
              </a:r>
              <a:r>
                <a:rPr lang="ru-RU" sz="9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У</a:t>
              </a:r>
            </a:p>
          </p:txBody>
        </p:sp>
        <p:pic>
          <p:nvPicPr>
            <p:cNvPr id="13" name="Picture 3" descr="D:\Ярлыки\3D\Done\УГАТУ\Новая папка\power point\2\logo.png">
              <a:extLst>
                <a:ext uri="{FF2B5EF4-FFF2-40B4-BE49-F238E27FC236}">
                  <a16:creationId xmlns:a16="http://schemas.microsoft.com/office/drawing/2014/main" id="{7B705469-1213-4A1E-AEC1-A545265F7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8444" y="122916"/>
              <a:ext cx="646899" cy="522557"/>
            </a:xfrm>
            <a:prstGeom prst="rect">
              <a:avLst/>
            </a:prstGeom>
            <a:no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F7A366-5322-4907-B7BE-C4DEBDEA96BF}"/>
                </a:ext>
              </a:extLst>
            </p:cNvPr>
            <p:cNvSpPr txBox="1"/>
            <p:nvPr/>
          </p:nvSpPr>
          <p:spPr>
            <a:xfrm>
              <a:off x="339165" y="848539"/>
              <a:ext cx="1165418" cy="32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latin typeface="+mn-lt"/>
                </a:rPr>
                <a:t>Уфимский государственный авиационный технический университет</a:t>
              </a:r>
            </a:p>
          </p:txBody>
        </p:sp>
      </p:grpSp>
      <p:sp>
        <p:nvSpPr>
          <p:cNvPr id="16" name="Text Box 10">
            <a:extLst>
              <a:ext uri="{FF2B5EF4-FFF2-40B4-BE49-F238E27FC236}">
                <a16:creationId xmlns:a16="http://schemas.microsoft.com/office/drawing/2014/main" id="{EB377B8D-5830-4218-B60A-E9C3EB46E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582" y="533712"/>
            <a:ext cx="11938368" cy="37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ru-RU" sz="1720" dirty="0">
                <a:solidFill>
                  <a:srgbClr val="007FCA"/>
                </a:solidFill>
                <a:latin typeface="Arial" charset="0"/>
              </a:rPr>
              <a:t>ПЕРЕДОВЫЕ ИМПЛАНТИРУЕМЫЕ УСТРОЙСТВА ВОССТАНОВИТЕЛЬНОЙ И РЕГЕНЕРАТИВНОЙ МЕДИЦИНЫ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4D301A8-E286-4F70-BF43-76F516E8464B}"/>
              </a:ext>
            </a:extLst>
          </p:cNvPr>
          <p:cNvGrpSpPr/>
          <p:nvPr/>
        </p:nvGrpSpPr>
        <p:grpSpPr>
          <a:xfrm>
            <a:off x="1504583" y="999911"/>
            <a:ext cx="11525679" cy="111293"/>
            <a:chOff x="1504583" y="999911"/>
            <a:chExt cx="11525679" cy="111293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9D76A6F-C3A1-4BAF-90BA-D41AAD534261}"/>
                </a:ext>
              </a:extLst>
            </p:cNvPr>
            <p:cNvGrpSpPr/>
            <p:nvPr/>
          </p:nvGrpSpPr>
          <p:grpSpPr>
            <a:xfrm>
              <a:off x="1504583" y="999911"/>
              <a:ext cx="10262218" cy="110885"/>
              <a:chOff x="1504583" y="999911"/>
              <a:chExt cx="10262218" cy="110885"/>
            </a:xfrm>
          </p:grpSpPr>
          <p:pic>
            <p:nvPicPr>
              <p:cNvPr id="26" name="Picture 4" descr="D:\Ярлыки\3D\Done\УГАТУ\Новая папка\power point\2\line.png">
                <a:extLst>
                  <a:ext uri="{FF2B5EF4-FFF2-40B4-BE49-F238E27FC236}">
                    <a16:creationId xmlns:a16="http://schemas.microsoft.com/office/drawing/2014/main" id="{CBFEE296-AFD7-4C81-AA4E-E4DDE5EB3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4583" y="999912"/>
                <a:ext cx="9259888" cy="109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4" descr="D:\Ярлыки\3D\Done\УГАТУ\Новая папка\power point\2\line.png">
                <a:extLst>
                  <a:ext uri="{FF2B5EF4-FFF2-40B4-BE49-F238E27FC236}">
                    <a16:creationId xmlns:a16="http://schemas.microsoft.com/office/drawing/2014/main" id="{DE41B6F8-279E-4C97-ACDD-1A47C90189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230" b="-1"/>
              <a:stretch/>
            </p:blipFill>
            <p:spPr bwMode="auto">
              <a:xfrm>
                <a:off x="10309868" y="999911"/>
                <a:ext cx="1456933" cy="110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4" descr="D:\Ярлыки\3D\Done\УГАТУ\Новая папка\power point\2\line.png">
              <a:extLst>
                <a:ext uri="{FF2B5EF4-FFF2-40B4-BE49-F238E27FC236}">
                  <a16:creationId xmlns:a16="http://schemas.microsoft.com/office/drawing/2014/main" id="{29B9F887-ACB2-4D17-9771-31F6C0D9B3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30" b="-1"/>
            <a:stretch/>
          </p:blipFill>
          <p:spPr bwMode="auto">
            <a:xfrm>
              <a:off x="11573329" y="1000319"/>
              <a:ext cx="1456933" cy="110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E5EBE478-45A5-4061-B32A-B399CAFF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185" y="7008822"/>
            <a:ext cx="3137221" cy="401637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5DEF57-E7FF-4532-82FB-B1EDE7F734A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048" y="6556754"/>
            <a:ext cx="893051" cy="8930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EABEB27-0F6F-483B-96D2-072CF67A8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126" y="6643179"/>
            <a:ext cx="1380945" cy="7202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0D1F1C6-5149-4D95-ADAD-248A67C1E2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696" t="36177" r="30655" b="28638"/>
          <a:stretch/>
        </p:blipFill>
        <p:spPr>
          <a:xfrm>
            <a:off x="3522052" y="6715392"/>
            <a:ext cx="1095275" cy="57577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378D4C9-5C2C-4CBF-8329-9C9AEB4A687A}"/>
              </a:ext>
            </a:extLst>
          </p:cNvPr>
          <p:cNvSpPr/>
          <p:nvPr/>
        </p:nvSpPr>
        <p:spPr>
          <a:xfrm>
            <a:off x="3472233" y="1512234"/>
            <a:ext cx="972613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7FCA"/>
                </a:solidFill>
                <a:latin typeface="+mn-lt"/>
                <a:ea typeface="Calibri" panose="020F0502020204030204" pitchFamily="34" charset="0"/>
              </a:rPr>
              <a:t>Технология </a:t>
            </a:r>
            <a:r>
              <a:rPr lang="ru-RU" sz="2000" b="1" dirty="0" err="1">
                <a:solidFill>
                  <a:srgbClr val="007FCA"/>
                </a:solidFill>
                <a:latin typeface="+mn-lt"/>
                <a:ea typeface="Calibri" panose="020F0502020204030204" pitchFamily="34" charset="0"/>
              </a:rPr>
              <a:t>двухстадийного</a:t>
            </a:r>
            <a:r>
              <a:rPr lang="ru-RU" sz="2000" b="1" dirty="0">
                <a:solidFill>
                  <a:srgbClr val="007FCA"/>
                </a:solidFill>
                <a:latin typeface="+mn-lt"/>
                <a:ea typeface="Calibri" panose="020F0502020204030204" pitchFamily="34" charset="0"/>
              </a:rPr>
              <a:t> получения </a:t>
            </a:r>
            <a:r>
              <a:rPr lang="ru-RU" sz="2000" b="1" dirty="0" err="1">
                <a:solidFill>
                  <a:srgbClr val="007FCA"/>
                </a:solidFill>
                <a:latin typeface="+mn-lt"/>
              </a:rPr>
              <a:t>биомиметических</a:t>
            </a:r>
            <a:r>
              <a:rPr lang="ru-RU" sz="2000" b="1" dirty="0">
                <a:solidFill>
                  <a:srgbClr val="007FCA"/>
                </a:solidFill>
                <a:latin typeface="+mn-lt"/>
              </a:rPr>
              <a:t> покрытий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имитирующая структуру и свойства кости на имплантатах из титана ВТ-6 и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нанотитана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</a:t>
            </a:r>
          </a:p>
          <a:p>
            <a:pPr marL="273050" lvl="1" indent="177800" algn="just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формирование пористого неорганического покрытия методом плазменно-электролитического оксидирования, толщина покрытия 15-20 мкм, пористость 10-15%, состав – оксиды титана, гидроксиапатит, перовскит.</a:t>
            </a:r>
          </a:p>
          <a:p>
            <a:pPr marL="273050" lvl="1" indent="177800" algn="just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нанесение органических молекул в поры неорганического покрытия (УФИЦ РАН)</a:t>
            </a:r>
          </a:p>
          <a:p>
            <a:pPr algn="just"/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Достигнуто </a:t>
            </a:r>
            <a:r>
              <a:rPr lang="ru-RU" sz="2000" b="1" dirty="0">
                <a:solidFill>
                  <a:srgbClr val="007FCA"/>
                </a:solidFill>
                <a:latin typeface="+mn-lt"/>
              </a:rPr>
              <a:t>повышение </a:t>
            </a:r>
            <a:r>
              <a:rPr lang="ru-RU" sz="2000" b="1" dirty="0" err="1">
                <a:solidFill>
                  <a:srgbClr val="007FCA"/>
                </a:solidFill>
                <a:latin typeface="+mn-lt"/>
              </a:rPr>
              <a:t>биосовместимости</a:t>
            </a:r>
            <a:r>
              <a:rPr lang="ru-RU" sz="2000" b="1" dirty="0">
                <a:solidFill>
                  <a:srgbClr val="007FCA"/>
                </a:solidFill>
                <a:latin typeface="+mn-lt"/>
              </a:rPr>
              <a:t> на 20-30% и антибактериальных свойств на 30-40%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vitro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по сравнению с имплантатами без покрытий (БГМУ, ИКВС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УрО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РАН)</a:t>
            </a:r>
          </a:p>
          <a:p>
            <a:pPr algn="just"/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Создана </a:t>
            </a:r>
            <a:r>
              <a:rPr lang="ru-RU" sz="2000" b="1" dirty="0">
                <a:solidFill>
                  <a:srgbClr val="007FCA"/>
                </a:solidFill>
                <a:latin typeface="+mn-lt"/>
              </a:rPr>
              <a:t>полупромышленная установка и отработана технология получения ПЭО-покрытия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на изделиях для ортопедии и стоматологии, обеспечивающая равномерное покрытие на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сложнопрофильных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участках имплантатов, включая резьбу.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6B05BF6-0AAB-463C-ABFA-6C687BB418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68" y="6751000"/>
            <a:ext cx="3146081" cy="5045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E366A56-BBF8-400F-A562-C0A0AC2CD09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4"/>
          <a:stretch/>
        </p:blipFill>
        <p:spPr>
          <a:xfrm>
            <a:off x="11294743" y="6608009"/>
            <a:ext cx="1353956" cy="79054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AE5E82E-0FF2-45F3-9711-A723B95A6FB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1" b="24800"/>
          <a:stretch/>
        </p:blipFill>
        <p:spPr>
          <a:xfrm>
            <a:off x="387719" y="3971605"/>
            <a:ext cx="2946358" cy="2089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9A55463-8154-4FBB-9E0C-ED82A8318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7897" y="6608184"/>
            <a:ext cx="787358" cy="790195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F4EAF4A-B759-4218-8A03-7F5325DAC051}"/>
              </a:ext>
            </a:extLst>
          </p:cNvPr>
          <p:cNvGrpSpPr/>
          <p:nvPr/>
        </p:nvGrpSpPr>
        <p:grpSpPr>
          <a:xfrm>
            <a:off x="387719" y="1602073"/>
            <a:ext cx="2946358" cy="2242672"/>
            <a:chOff x="4073422" y="2180796"/>
            <a:chExt cx="3950272" cy="2962704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DFB6213-4474-43E9-AB97-4EC598D5C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422" y="2180796"/>
              <a:ext cx="3950272" cy="29627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BCC7E055-2C2E-4878-B37D-890625AC4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61" t="51600" r="31339" b="484"/>
            <a:stretch/>
          </p:blipFill>
          <p:spPr>
            <a:xfrm>
              <a:off x="6349115" y="3939902"/>
              <a:ext cx="1674579" cy="1203598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0104C19C-DFF9-4B4C-9B6A-64A5269CC4C6}"/>
                </a:ext>
              </a:extLst>
            </p:cNvPr>
            <p:cNvSpPr/>
            <p:nvPr/>
          </p:nvSpPr>
          <p:spPr>
            <a:xfrm>
              <a:off x="5940152" y="3271292"/>
              <a:ext cx="216024" cy="164554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86"/>
            </a:p>
          </p:txBody>
        </p: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CB1DCD8F-B5BA-4B85-B7AB-2D6E8F2279E0}"/>
                </a:ext>
              </a:extLst>
            </p:cNvPr>
            <p:cNvCxnSpPr/>
            <p:nvPr/>
          </p:nvCxnSpPr>
          <p:spPr>
            <a:xfrm>
              <a:off x="6156176" y="3271292"/>
              <a:ext cx="1867518" cy="66861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3D4AF071-30D6-42C7-ABFC-00CCD35B777D}"/>
                </a:ext>
              </a:extLst>
            </p:cNvPr>
            <p:cNvCxnSpPr/>
            <p:nvPr/>
          </p:nvCxnSpPr>
          <p:spPr>
            <a:xfrm>
              <a:off x="5940152" y="3438883"/>
              <a:ext cx="408963" cy="170461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7593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94124CA-12FE-4EA0-B62E-AB3BC3DB278A}"/>
              </a:ext>
            </a:extLst>
          </p:cNvPr>
          <p:cNvGrpSpPr/>
          <p:nvPr/>
        </p:nvGrpSpPr>
        <p:grpSpPr>
          <a:xfrm>
            <a:off x="337780" y="122916"/>
            <a:ext cx="1166803" cy="1191736"/>
            <a:chOff x="337780" y="122916"/>
            <a:chExt cx="1166803" cy="10514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B0389E-60F4-45EC-AE2F-79319F11A518}"/>
                </a:ext>
              </a:extLst>
            </p:cNvPr>
            <p:cNvSpPr txBox="1"/>
            <p:nvPr/>
          </p:nvSpPr>
          <p:spPr>
            <a:xfrm>
              <a:off x="337780" y="638038"/>
              <a:ext cx="1166803" cy="27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420" dirty="0">
                  <a:latin typeface="+mn-lt"/>
                </a:rPr>
                <a:t>У</a:t>
              </a:r>
              <a:r>
                <a:rPr lang="ru-RU" sz="9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Г</a:t>
              </a:r>
              <a:r>
                <a:rPr lang="ru-RU" sz="6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А</a:t>
              </a:r>
              <a:r>
                <a:rPr lang="ru-RU" sz="5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Т</a:t>
              </a:r>
              <a:r>
                <a:rPr lang="ru-RU" sz="900" dirty="0">
                  <a:latin typeface="+mn-lt"/>
                </a:rPr>
                <a:t> </a:t>
              </a:r>
              <a:r>
                <a:rPr lang="ru-RU" sz="1420" dirty="0">
                  <a:latin typeface="+mn-lt"/>
                </a:rPr>
                <a:t>У</a:t>
              </a:r>
            </a:p>
          </p:txBody>
        </p:sp>
        <p:pic>
          <p:nvPicPr>
            <p:cNvPr id="13" name="Picture 3" descr="D:\Ярлыки\3D\Done\УГАТУ\Новая папка\power point\2\logo.png">
              <a:extLst>
                <a:ext uri="{FF2B5EF4-FFF2-40B4-BE49-F238E27FC236}">
                  <a16:creationId xmlns:a16="http://schemas.microsoft.com/office/drawing/2014/main" id="{7B705469-1213-4A1E-AEC1-A545265F7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8444" y="122916"/>
              <a:ext cx="646899" cy="522557"/>
            </a:xfrm>
            <a:prstGeom prst="rect">
              <a:avLst/>
            </a:prstGeom>
            <a:no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F7A366-5322-4907-B7BE-C4DEBDEA96BF}"/>
                </a:ext>
              </a:extLst>
            </p:cNvPr>
            <p:cNvSpPr txBox="1"/>
            <p:nvPr/>
          </p:nvSpPr>
          <p:spPr>
            <a:xfrm>
              <a:off x="339165" y="848539"/>
              <a:ext cx="1165418" cy="32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latin typeface="+mn-lt"/>
                </a:rPr>
                <a:t>Уфимский государственный авиационный технический университет</a:t>
              </a:r>
            </a:p>
          </p:txBody>
        </p:sp>
      </p:grpSp>
      <p:sp>
        <p:nvSpPr>
          <p:cNvPr id="16" name="Text Box 10">
            <a:extLst>
              <a:ext uri="{FF2B5EF4-FFF2-40B4-BE49-F238E27FC236}">
                <a16:creationId xmlns:a16="http://schemas.microsoft.com/office/drawing/2014/main" id="{EB377B8D-5830-4218-B60A-E9C3EB46E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582" y="533712"/>
            <a:ext cx="11759726" cy="36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ru-RU" sz="1650" dirty="0">
                <a:solidFill>
                  <a:srgbClr val="007FCA"/>
                </a:solidFill>
                <a:latin typeface="Arial" charset="0"/>
              </a:rPr>
              <a:t>ГЕНОМИКА И ЦИФРОВЫЕ СИСТЕМЫ ПРЕДИКТИВНОЙ АНАЛИТИКИ</a:t>
            </a:r>
            <a:r>
              <a:rPr lang="en-US" sz="1650" dirty="0">
                <a:solidFill>
                  <a:srgbClr val="007FCA"/>
                </a:solidFill>
                <a:latin typeface="Arial" charset="0"/>
              </a:rPr>
              <a:t> </a:t>
            </a:r>
            <a:r>
              <a:rPr lang="ru-RU" sz="1650" dirty="0">
                <a:solidFill>
                  <a:srgbClr val="007FCA"/>
                </a:solidFill>
                <a:latin typeface="Arial" charset="0"/>
              </a:rPr>
              <a:t>ДЛЯ ПЕРСОНАЛИЗИРОВАННОЙ МЕДИЦИНЫ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4D301A8-E286-4F70-BF43-76F516E8464B}"/>
              </a:ext>
            </a:extLst>
          </p:cNvPr>
          <p:cNvGrpSpPr/>
          <p:nvPr/>
        </p:nvGrpSpPr>
        <p:grpSpPr>
          <a:xfrm>
            <a:off x="1504583" y="999911"/>
            <a:ext cx="11525679" cy="111293"/>
            <a:chOff x="1504583" y="999911"/>
            <a:chExt cx="11525679" cy="111293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9D76A6F-C3A1-4BAF-90BA-D41AAD534261}"/>
                </a:ext>
              </a:extLst>
            </p:cNvPr>
            <p:cNvGrpSpPr/>
            <p:nvPr/>
          </p:nvGrpSpPr>
          <p:grpSpPr>
            <a:xfrm>
              <a:off x="1504583" y="999911"/>
              <a:ext cx="10262218" cy="110885"/>
              <a:chOff x="1504583" y="999911"/>
              <a:chExt cx="10262218" cy="110885"/>
            </a:xfrm>
          </p:grpSpPr>
          <p:pic>
            <p:nvPicPr>
              <p:cNvPr id="26" name="Picture 4" descr="D:\Ярлыки\3D\Done\УГАТУ\Новая папка\power point\2\line.png">
                <a:extLst>
                  <a:ext uri="{FF2B5EF4-FFF2-40B4-BE49-F238E27FC236}">
                    <a16:creationId xmlns:a16="http://schemas.microsoft.com/office/drawing/2014/main" id="{CBFEE296-AFD7-4C81-AA4E-E4DDE5EB3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4583" y="999912"/>
                <a:ext cx="9259888" cy="109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4" descr="D:\Ярлыки\3D\Done\УГАТУ\Новая папка\power point\2\line.png">
                <a:extLst>
                  <a:ext uri="{FF2B5EF4-FFF2-40B4-BE49-F238E27FC236}">
                    <a16:creationId xmlns:a16="http://schemas.microsoft.com/office/drawing/2014/main" id="{DE41B6F8-279E-4C97-ACDD-1A47C90189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230" b="-1"/>
              <a:stretch/>
            </p:blipFill>
            <p:spPr bwMode="auto">
              <a:xfrm>
                <a:off x="10309868" y="999911"/>
                <a:ext cx="1456933" cy="110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4" descr="D:\Ярлыки\3D\Done\УГАТУ\Новая папка\power point\2\line.png">
              <a:extLst>
                <a:ext uri="{FF2B5EF4-FFF2-40B4-BE49-F238E27FC236}">
                  <a16:creationId xmlns:a16="http://schemas.microsoft.com/office/drawing/2014/main" id="{29B9F887-ACB2-4D17-9771-31F6C0D9B3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30" b="-1"/>
            <a:stretch/>
          </p:blipFill>
          <p:spPr bwMode="auto">
            <a:xfrm>
              <a:off x="11573329" y="1000319"/>
              <a:ext cx="1456933" cy="110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2" descr="C:\Users\user\Desktop\мед преза\screen3.png">
            <a:extLst>
              <a:ext uri="{FF2B5EF4-FFF2-40B4-BE49-F238E27FC236}">
                <a16:creationId xmlns:a16="http://schemas.microsoft.com/office/drawing/2014/main" id="{2F532F9F-701A-4AB1-A9B4-512345945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68" b="30386"/>
          <a:stretch/>
        </p:blipFill>
        <p:spPr bwMode="auto">
          <a:xfrm>
            <a:off x="337783" y="1425204"/>
            <a:ext cx="2549647" cy="171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FA332D-1292-4A30-9431-79FA53D3EDD0}"/>
              </a:ext>
            </a:extLst>
          </p:cNvPr>
          <p:cNvSpPr/>
          <p:nvPr/>
        </p:nvSpPr>
        <p:spPr>
          <a:xfrm>
            <a:off x="2986165" y="1425204"/>
            <a:ext cx="10119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FCA"/>
                </a:solidFill>
              </a:rPr>
              <a:t>Информационная система персонализированной терапии больным на диализе </a:t>
            </a:r>
          </a:p>
          <a:p>
            <a:r>
              <a:rPr lang="ru-RU" sz="1800" dirty="0"/>
              <a:t>Система предлагает варианты терапии, которые </a:t>
            </a:r>
            <a:r>
              <a:rPr lang="ru-RU" sz="1800" dirty="0" err="1"/>
              <a:t>приоритезированы</a:t>
            </a:r>
            <a:r>
              <a:rPr lang="ru-RU" sz="1800" dirty="0"/>
              <a:t> по вероятности наибольшего соответствия профилю пациента и затрачиваемых на лечение средств</a:t>
            </a:r>
            <a:r>
              <a:rPr lang="en-US" sz="1800" dirty="0"/>
              <a:t>. </a:t>
            </a:r>
            <a:r>
              <a:rPr lang="ru-RU" sz="1800" dirty="0"/>
              <a:t>Система входит в реестр программного обеспечения, </a:t>
            </a:r>
            <a:r>
              <a:rPr lang="en-US" sz="1800" dirty="0"/>
              <a:t> </a:t>
            </a:r>
            <a:r>
              <a:rPr lang="ru-RU" sz="1800" dirty="0"/>
              <a:t>рекомендованного оператором национального</a:t>
            </a:r>
            <a:r>
              <a:rPr lang="en-US" sz="1800" dirty="0"/>
              <a:t> </a:t>
            </a:r>
            <a:r>
              <a:rPr lang="ru-RU" sz="1800" dirty="0"/>
              <a:t>проекта «Цифровая экономика».</a:t>
            </a:r>
            <a:r>
              <a:rPr lang="en-US" sz="1800" dirty="0"/>
              <a:t> </a:t>
            </a:r>
            <a:r>
              <a:rPr lang="ru-RU" sz="1800" dirty="0"/>
              <a:t>Получена финансовая поддержка ФСИ в области ИИ. Получены 3 патента в 2020 году.</a:t>
            </a:r>
          </a:p>
          <a:p>
            <a:r>
              <a:rPr lang="ru-RU" sz="1800" b="1" dirty="0"/>
              <a:t>Партнеры: ООО «Лексема», ООО «ISD»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4488D9-4251-4F26-BE40-DF772BE50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0" y="3353450"/>
            <a:ext cx="2628000" cy="165030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C921FC-6408-48EB-BDD0-83C24076E7B7}"/>
              </a:ext>
            </a:extLst>
          </p:cNvPr>
          <p:cNvSpPr/>
          <p:nvPr/>
        </p:nvSpPr>
        <p:spPr>
          <a:xfrm>
            <a:off x="2986166" y="3353450"/>
            <a:ext cx="10044096" cy="1523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FCA"/>
                </a:solidFill>
              </a:rPr>
              <a:t>Модель прогнозирования распространения новой </a:t>
            </a:r>
            <a:r>
              <a:rPr lang="ru-RU" sz="1800" b="1" dirty="0" err="1">
                <a:solidFill>
                  <a:srgbClr val="007FCA"/>
                </a:solidFill>
              </a:rPr>
              <a:t>коронавирусной</a:t>
            </a:r>
            <a:r>
              <a:rPr lang="ru-RU" sz="1800" b="1" dirty="0">
                <a:solidFill>
                  <a:srgbClr val="007FCA"/>
                </a:solidFill>
              </a:rPr>
              <a:t> инфекции</a:t>
            </a:r>
            <a:br>
              <a:rPr lang="ru-RU" sz="1800" dirty="0">
                <a:solidFill>
                  <a:srgbClr val="007FCA"/>
                </a:solidFill>
              </a:rPr>
            </a:br>
            <a:r>
              <a:rPr lang="ru-RU" sz="1800" dirty="0"/>
              <a:t>Построены прогнозы по РФ и регионам (Республика Башкортостан, Удмуртия, ХМАО, Новосибирск, Кемерово и др.). Точность прогноза на 10 дней – 99,7%.</a:t>
            </a:r>
          </a:p>
          <a:p>
            <a:r>
              <a:rPr lang="ru-RU" sz="1800" dirty="0"/>
              <a:t>Отличие от известных моделей: дополнительно прогнозирует число необходимых к проведению тестов. </a:t>
            </a:r>
            <a:r>
              <a:rPr lang="ru-RU" sz="1800" b="1" dirty="0"/>
              <a:t>Партнеры: БГМУ, ООО «</a:t>
            </a:r>
            <a:r>
              <a:rPr lang="en-US" sz="1800" b="1" dirty="0"/>
              <a:t>ISD</a:t>
            </a:r>
            <a:r>
              <a:rPr lang="ru-RU" sz="1800" b="1" dirty="0"/>
              <a:t>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61EC8C-B936-4ED2-9420-9CC1ACE0B912}"/>
              </a:ext>
            </a:extLst>
          </p:cNvPr>
          <p:cNvSpPr/>
          <p:nvPr/>
        </p:nvSpPr>
        <p:spPr>
          <a:xfrm>
            <a:off x="2986165" y="4926637"/>
            <a:ext cx="100440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FCA"/>
                </a:solidFill>
              </a:rPr>
              <a:t>Система прогнозирования долгосрочных неблагоприятных сердечно-сосудистых событий на основе анализа современных </a:t>
            </a:r>
            <a:r>
              <a:rPr lang="ru-RU" sz="1800" b="1" dirty="0" err="1">
                <a:solidFill>
                  <a:srgbClr val="007FCA"/>
                </a:solidFill>
              </a:rPr>
              <a:t>биомаркеров</a:t>
            </a:r>
            <a:endParaRPr lang="ru-RU" sz="1800" b="1" dirty="0">
              <a:solidFill>
                <a:srgbClr val="007FCA"/>
              </a:solidFill>
            </a:endParaRPr>
          </a:p>
          <a:p>
            <a:r>
              <a:rPr lang="ru-RU" sz="1800" dirty="0"/>
              <a:t>Точность предсказания системы до 90%. </a:t>
            </a:r>
            <a:r>
              <a:rPr lang="ru-RU" sz="1800" b="1" dirty="0"/>
              <a:t>Партнеры: БГМУ, УФИЦ РАН</a:t>
            </a:r>
          </a:p>
          <a:p>
            <a:endParaRPr lang="ru-RU" sz="1800" dirty="0"/>
          </a:p>
          <a:p>
            <a:r>
              <a:rPr lang="ru-RU" sz="1800" b="1" dirty="0">
                <a:solidFill>
                  <a:srgbClr val="007FCA"/>
                </a:solidFill>
              </a:rPr>
              <a:t>Модели оценки глобального бремени социально значимых болезней, исходя из построения различных сценариев их распространения</a:t>
            </a:r>
          </a:p>
          <a:p>
            <a:r>
              <a:rPr lang="ru-RU" sz="1800" b="1" dirty="0"/>
              <a:t>Заказчики:</a:t>
            </a:r>
            <a:r>
              <a:rPr lang="ru-RU" sz="1800" dirty="0"/>
              <a:t> ЗАО «</a:t>
            </a:r>
            <a:r>
              <a:rPr lang="ru-RU" sz="1800" dirty="0" err="1"/>
              <a:t>Биокад</a:t>
            </a:r>
            <a:r>
              <a:rPr lang="ru-RU" sz="1800" dirty="0"/>
              <a:t>», межд. фармкомпания «</a:t>
            </a:r>
            <a:r>
              <a:rPr lang="ru-RU" sz="1800" dirty="0" err="1"/>
              <a:t>Эббви</a:t>
            </a:r>
            <a:r>
              <a:rPr lang="ru-RU" sz="1800" dirty="0"/>
              <a:t>». </a:t>
            </a:r>
            <a:r>
              <a:rPr lang="ru-RU" sz="1800" b="1" dirty="0"/>
              <a:t>Партнеры: </a:t>
            </a:r>
            <a:r>
              <a:rPr lang="ru-RU" sz="1800" b="1" dirty="0" err="1"/>
              <a:t>БашГУ</a:t>
            </a:r>
            <a:r>
              <a:rPr lang="ru-RU" sz="1800" b="1" dirty="0"/>
              <a:t>, БГМУ.</a:t>
            </a:r>
          </a:p>
        </p:txBody>
      </p:sp>
      <p:pic>
        <p:nvPicPr>
          <p:cNvPr id="17" name="Изображение 2">
            <a:extLst>
              <a:ext uri="{FF2B5EF4-FFF2-40B4-BE49-F238E27FC236}">
                <a16:creationId xmlns:a16="http://schemas.microsoft.com/office/drawing/2014/main" id="{0CDC8DAD-2CB5-4C1E-854E-9632BF09E8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5"/>
          <a:stretch/>
        </p:blipFill>
        <p:spPr>
          <a:xfrm>
            <a:off x="604582" y="4926637"/>
            <a:ext cx="1800000" cy="21457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CF4580-9553-4909-82AF-0C1D793B60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98" t="33438" r="21398" b="33278"/>
          <a:stretch/>
        </p:blipFill>
        <p:spPr>
          <a:xfrm>
            <a:off x="3239719" y="7039584"/>
            <a:ext cx="1191625" cy="4363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58D4AE5-07AE-4229-98C0-54C1031452C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7657" y="6962345"/>
            <a:ext cx="590849" cy="59084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6EB1755-BFEE-43D8-96D1-DDA50DAE42E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3464" y="6975497"/>
            <a:ext cx="564544" cy="5645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C9770AF-DFE0-4235-B0C2-9CE6488414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696" t="36177" r="30655" b="28638"/>
          <a:stretch/>
        </p:blipFill>
        <p:spPr>
          <a:xfrm>
            <a:off x="6494830" y="6994763"/>
            <a:ext cx="1000610" cy="5260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0323B0B-F693-4942-8551-67FF0A1F2C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7682" y="7041810"/>
            <a:ext cx="1000611" cy="43191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9524CA7-D944-4DE7-B327-07FAEDC598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24606" y="7072412"/>
            <a:ext cx="1489035" cy="370714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90C4DB5-902F-4030-B78E-D6C7672AF06E}"/>
              </a:ext>
            </a:extLst>
          </p:cNvPr>
          <p:cNvGrpSpPr/>
          <p:nvPr/>
        </p:nvGrpSpPr>
        <p:grpSpPr>
          <a:xfrm>
            <a:off x="11697404" y="6964035"/>
            <a:ext cx="849026" cy="587468"/>
            <a:chOff x="7488962" y="4535948"/>
            <a:chExt cx="849026" cy="587468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3F92B99C-3B31-49E4-82B8-72450D62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88962" y="4535948"/>
              <a:ext cx="482851" cy="587468"/>
            </a:xfrm>
            <a:prstGeom prst="rect">
              <a:avLst/>
            </a:prstGeom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49EB49CE-D4F5-4CEB-BF56-08EA12A9E87E}"/>
                </a:ext>
              </a:extLst>
            </p:cNvPr>
            <p:cNvSpPr/>
            <p:nvPr/>
          </p:nvSpPr>
          <p:spPr>
            <a:xfrm>
              <a:off x="7745420" y="4778001"/>
              <a:ext cx="59256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600" dirty="0">
                  <a:solidFill>
                    <a:srgbClr val="D92017"/>
                  </a:solidFill>
                  <a:latin typeface="Arial Narrow" panose="020B0606020202030204" pitchFamily="34" charset="0"/>
                </a:rPr>
                <a:t>Лаборатория</a:t>
              </a:r>
            </a:p>
            <a:p>
              <a:r>
                <a:rPr lang="ru-RU" sz="600" dirty="0">
                  <a:solidFill>
                    <a:srgbClr val="D92017"/>
                  </a:solidFill>
                  <a:latin typeface="Arial Narrow" panose="020B0606020202030204" pitchFamily="34" charset="0"/>
                </a:rPr>
                <a:t>гемодиализа</a:t>
              </a:r>
              <a:endParaRPr lang="ru-RU" sz="800" dirty="0">
                <a:solidFill>
                  <a:srgbClr val="D92017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117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122059" y="2431277"/>
            <a:ext cx="5198832" cy="70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2" tIns="50391" rIns="100782" bIns="50391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3528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СПАСИБО ЗА ВНИМАНИЕ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2F7B6AC-12E4-4485-9B20-0BADD2A62513}"/>
              </a:ext>
            </a:extLst>
          </p:cNvPr>
          <p:cNvGrpSpPr/>
          <p:nvPr/>
        </p:nvGrpSpPr>
        <p:grpSpPr>
          <a:xfrm>
            <a:off x="6086504" y="526307"/>
            <a:ext cx="1164254" cy="976876"/>
            <a:chOff x="4937595" y="355529"/>
            <a:chExt cx="1056242" cy="88622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340AF7-E114-48FC-942E-BABA136F4B63}"/>
                </a:ext>
              </a:extLst>
            </p:cNvPr>
            <p:cNvSpPr txBox="1"/>
            <p:nvPr/>
          </p:nvSpPr>
          <p:spPr>
            <a:xfrm>
              <a:off x="4937595" y="911697"/>
              <a:ext cx="1056242" cy="330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764" dirty="0">
                  <a:latin typeface="+mn-lt"/>
                </a:rPr>
                <a:t>У</a:t>
              </a:r>
              <a:r>
                <a:rPr lang="ru-RU" sz="1176" dirty="0">
                  <a:latin typeface="+mn-lt"/>
                </a:rPr>
                <a:t> </a:t>
              </a:r>
              <a:r>
                <a:rPr lang="ru-RU" sz="1764" dirty="0">
                  <a:latin typeface="+mn-lt"/>
                </a:rPr>
                <a:t>Г</a:t>
              </a:r>
              <a:r>
                <a:rPr lang="ru-RU" sz="735" dirty="0">
                  <a:latin typeface="+mn-lt"/>
                </a:rPr>
                <a:t> </a:t>
              </a:r>
              <a:r>
                <a:rPr lang="ru-RU" sz="1764" dirty="0">
                  <a:latin typeface="+mn-lt"/>
                </a:rPr>
                <a:t>А</a:t>
              </a:r>
              <a:r>
                <a:rPr lang="ru-RU" sz="735" dirty="0">
                  <a:latin typeface="+mn-lt"/>
                </a:rPr>
                <a:t> </a:t>
              </a:r>
              <a:r>
                <a:rPr lang="ru-RU" sz="1764" dirty="0">
                  <a:latin typeface="+mn-lt"/>
                </a:rPr>
                <a:t>Т</a:t>
              </a:r>
              <a:r>
                <a:rPr lang="ru-RU" sz="1176" dirty="0">
                  <a:latin typeface="+mn-lt"/>
                </a:rPr>
                <a:t> </a:t>
              </a:r>
              <a:r>
                <a:rPr lang="ru-RU" sz="1764" dirty="0">
                  <a:latin typeface="+mn-lt"/>
                </a:rPr>
                <a:t>У</a:t>
              </a:r>
            </a:p>
          </p:txBody>
        </p:sp>
        <p:pic>
          <p:nvPicPr>
            <p:cNvPr id="12" name="Picture 3" descr="D:\Ярлыки\3D\Done\УГАТУ\Новая папка\power point\2\logo.png">
              <a:extLst>
                <a:ext uri="{FF2B5EF4-FFF2-40B4-BE49-F238E27FC236}">
                  <a16:creationId xmlns:a16="http://schemas.microsoft.com/office/drawing/2014/main" id="{C888D3EB-5B2D-45EE-A63D-F1C7BEB90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8563" y="355529"/>
              <a:ext cx="652462" cy="527050"/>
            </a:xfrm>
            <a:prstGeom prst="rect">
              <a:avLst/>
            </a:prstGeom>
            <a:noFill/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CB7B24-DB50-48B8-94FB-F8C76ED90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"/>
          <a:stretch/>
        </p:blipFill>
        <p:spPr>
          <a:xfrm>
            <a:off x="353" y="4229964"/>
            <a:ext cx="13442246" cy="333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029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12400</TotalTime>
  <Words>1077</Words>
  <Application>Microsoft Office PowerPoint</Application>
  <PresentationFormat>Произвольный</PresentationFormat>
  <Paragraphs>109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DNA Project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Red</dc:creator>
  <cp:lastModifiedBy>Неизвестный пользователь</cp:lastModifiedBy>
  <cp:revision>776</cp:revision>
  <cp:lastPrinted>2021-02-05T07:42:10Z</cp:lastPrinted>
  <dcterms:created xsi:type="dcterms:W3CDTF">2016-06-13T05:10:18Z</dcterms:created>
  <dcterms:modified xsi:type="dcterms:W3CDTF">2021-02-09T04:39:47Z</dcterms:modified>
</cp:coreProperties>
</file>